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37"/>
  </p:notesMasterIdLst>
  <p:handoutMasterIdLst>
    <p:handoutMasterId r:id="rId38"/>
  </p:handoutMasterIdLst>
  <p:sldIdLst>
    <p:sldId id="493" r:id="rId3"/>
    <p:sldId id="529" r:id="rId4"/>
    <p:sldId id="633" r:id="rId5"/>
    <p:sldId id="273" r:id="rId6"/>
    <p:sldId id="815" r:id="rId7"/>
    <p:sldId id="822" r:id="rId8"/>
    <p:sldId id="786" r:id="rId9"/>
    <p:sldId id="776" r:id="rId10"/>
    <p:sldId id="810" r:id="rId11"/>
    <p:sldId id="774" r:id="rId12"/>
    <p:sldId id="775" r:id="rId13"/>
    <p:sldId id="829" r:id="rId14"/>
    <p:sldId id="821" r:id="rId15"/>
    <p:sldId id="635" r:id="rId16"/>
    <p:sldId id="266" r:id="rId17"/>
    <p:sldId id="825" r:id="rId18"/>
    <p:sldId id="694" r:id="rId19"/>
    <p:sldId id="695" r:id="rId20"/>
    <p:sldId id="826" r:id="rId21"/>
    <p:sldId id="779" r:id="rId22"/>
    <p:sldId id="719" r:id="rId23"/>
    <p:sldId id="697" r:id="rId24"/>
    <p:sldId id="643" r:id="rId25"/>
    <p:sldId id="699" r:id="rId26"/>
    <p:sldId id="278" r:id="rId27"/>
    <p:sldId id="467" r:id="rId28"/>
    <p:sldId id="282" r:id="rId29"/>
    <p:sldId id="280" r:id="rId30"/>
    <p:sldId id="705" r:id="rId31"/>
    <p:sldId id="828" r:id="rId32"/>
    <p:sldId id="827" r:id="rId33"/>
    <p:sldId id="824" r:id="rId34"/>
    <p:sldId id="285" r:id="rId35"/>
    <p:sldId id="590"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Euphemia" panose="020B0503040102020104" pitchFamily="34" charset="0"/>
      <p:regular r:id="rId43"/>
    </p:embeddedFont>
    <p:embeddedFont>
      <p:font typeface="Plantagenet Cherokee" panose="02020602070100000000"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5215" autoAdjust="0"/>
  </p:normalViewPr>
  <p:slideViewPr>
    <p:cSldViewPr snapToGrid="0" showGuides="1">
      <p:cViewPr varScale="1">
        <p:scale>
          <a:sx n="73" d="100"/>
          <a:sy n="73" d="100"/>
        </p:scale>
        <p:origin x="1080" y="62"/>
      </p:cViewPr>
      <p:guideLst>
        <p:guide orient="horz" pos="2160"/>
        <p:guide pos="3840"/>
      </p:guideLst>
    </p:cSldViewPr>
  </p:slideViewPr>
  <p:notesTextViewPr>
    <p:cViewPr>
      <p:scale>
        <a:sx n="1" d="1"/>
        <a:sy n="1" d="1"/>
      </p:scale>
      <p:origin x="0" y="0"/>
    </p:cViewPr>
  </p:notesTextViewPr>
  <p:notesViewPr>
    <p:cSldViewPr snapToGrid="0" showGuide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Class 1</c:v>
                </c:pt>
              </c:strCache>
            </c:strRef>
          </c:tx>
          <c:spPr>
            <a:solidFill>
              <a:schemeClr val="accent1"/>
            </a:solidFill>
            <a:ln>
              <a:noFill/>
            </a:ln>
            <a:effectLst/>
          </c:spPr>
          <c:invertIfNegative val="0"/>
          <c:cat>
            <c:strRef>
              <c:f>Sheet1!$A$2:$A$3</c:f>
              <c:strCache>
                <c:ptCount val="2"/>
                <c:pt idx="0">
                  <c:v>Pause</c:v>
                </c:pt>
                <c:pt idx="1">
                  <c:v>No Pause</c:v>
                </c:pt>
              </c:strCache>
            </c:strRef>
          </c:cat>
          <c:val>
            <c:numRef>
              <c:f>Sheet1!$B$2:$B$3</c:f>
              <c:numCache>
                <c:formatCode>General</c:formatCode>
                <c:ptCount val="2"/>
                <c:pt idx="0">
                  <c:v>109</c:v>
                </c:pt>
                <c:pt idx="1">
                  <c:v>82</c:v>
                </c:pt>
              </c:numCache>
            </c:numRef>
          </c:val>
          <c:extLst>
            <c:ext xmlns:c16="http://schemas.microsoft.com/office/drawing/2014/chart" uri="{C3380CC4-5D6E-409C-BE32-E72D297353CC}">
              <c16:uniqueId val="{00000000-0C7D-4F01-8F45-6751F1D4DC9C}"/>
            </c:ext>
          </c:extLst>
        </c:ser>
        <c:ser>
          <c:idx val="1"/>
          <c:order val="1"/>
          <c:tx>
            <c:strRef>
              <c:f>Sheet1!$C$1</c:f>
              <c:strCache>
                <c:ptCount val="1"/>
                <c:pt idx="0">
                  <c:v>Class 2</c:v>
                </c:pt>
              </c:strCache>
            </c:strRef>
          </c:tx>
          <c:spPr>
            <a:solidFill>
              <a:schemeClr val="accent2"/>
            </a:solidFill>
            <a:ln>
              <a:noFill/>
            </a:ln>
            <a:effectLst/>
          </c:spPr>
          <c:invertIfNegative val="0"/>
          <c:cat>
            <c:strRef>
              <c:f>Sheet1!$A$2:$A$3</c:f>
              <c:strCache>
                <c:ptCount val="2"/>
                <c:pt idx="0">
                  <c:v>Pause</c:v>
                </c:pt>
                <c:pt idx="1">
                  <c:v>No Pause</c:v>
                </c:pt>
              </c:strCache>
            </c:strRef>
          </c:cat>
          <c:val>
            <c:numRef>
              <c:f>Sheet1!$C$2:$C$3</c:f>
              <c:numCache>
                <c:formatCode>General</c:formatCode>
                <c:ptCount val="2"/>
                <c:pt idx="0">
                  <c:v>107</c:v>
                </c:pt>
                <c:pt idx="1">
                  <c:v>78</c:v>
                </c:pt>
              </c:numCache>
            </c:numRef>
          </c:val>
          <c:extLst>
            <c:ext xmlns:c16="http://schemas.microsoft.com/office/drawing/2014/chart" uri="{C3380CC4-5D6E-409C-BE32-E72D297353CC}">
              <c16:uniqueId val="{00000001-0C7D-4F01-8F45-6751F1D4DC9C}"/>
            </c:ext>
          </c:extLst>
        </c:ser>
        <c:dLbls>
          <c:showLegendKey val="0"/>
          <c:showVal val="0"/>
          <c:showCatName val="0"/>
          <c:showSerName val="0"/>
          <c:showPercent val="0"/>
          <c:showBubbleSize val="0"/>
        </c:dLbls>
        <c:gapWidth val="219"/>
        <c:overlap val="-27"/>
        <c:axId val="745126944"/>
        <c:axId val="745127504"/>
      </c:barChart>
      <c:catAx>
        <c:axId val="7451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5127504"/>
        <c:crosses val="autoZero"/>
        <c:auto val="1"/>
        <c:lblAlgn val="ctr"/>
        <c:lblOffset val="100"/>
        <c:noMultiLvlLbl val="0"/>
      </c:catAx>
      <c:valAx>
        <c:axId val="745127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512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30-Day Results</c:v>
                </c:pt>
              </c:strCache>
            </c:strRef>
          </c:tx>
          <c:spPr>
            <a:solidFill>
              <a:schemeClr val="accent1"/>
            </a:solidFill>
            <a:ln>
              <a:noFill/>
            </a:ln>
            <a:effectLst/>
          </c:spPr>
          <c:invertIfNegative val="0"/>
          <c:cat>
            <c:strRef>
              <c:f>Sheet1!$A$2:$A$5</c:f>
              <c:strCache>
                <c:ptCount val="4"/>
                <c:pt idx="0">
                  <c:v>No Activity</c:v>
                </c:pt>
                <c:pt idx="1">
                  <c:v>Focused Study</c:v>
                </c:pt>
                <c:pt idx="2">
                  <c:v>Multiple Choice</c:v>
                </c:pt>
                <c:pt idx="3">
                  <c:v>Short Answer</c:v>
                </c:pt>
              </c:strCache>
            </c:strRef>
          </c:cat>
          <c:val>
            <c:numRef>
              <c:f>Sheet1!$B$2:$B$5</c:f>
              <c:numCache>
                <c:formatCode>0%</c:formatCode>
                <c:ptCount val="4"/>
                <c:pt idx="0">
                  <c:v>0.2</c:v>
                </c:pt>
                <c:pt idx="1">
                  <c:v>0.36</c:v>
                </c:pt>
                <c:pt idx="2">
                  <c:v>0.36</c:v>
                </c:pt>
                <c:pt idx="3">
                  <c:v>0.47</c:v>
                </c:pt>
              </c:numCache>
            </c:numRef>
          </c:val>
          <c:extLst>
            <c:ext xmlns:c16="http://schemas.microsoft.com/office/drawing/2014/chart" uri="{C3380CC4-5D6E-409C-BE32-E72D297353CC}">
              <c16:uniqueId val="{00000000-A5F7-4D54-9DC7-A26CA1BEE54D}"/>
            </c:ext>
          </c:extLst>
        </c:ser>
        <c:dLbls>
          <c:showLegendKey val="0"/>
          <c:showVal val="0"/>
          <c:showCatName val="0"/>
          <c:showSerName val="0"/>
          <c:showPercent val="0"/>
          <c:showBubbleSize val="0"/>
        </c:dLbls>
        <c:gapWidth val="219"/>
        <c:overlap val="-27"/>
        <c:axId val="746423040"/>
        <c:axId val="743414464"/>
      </c:barChart>
      <c:catAx>
        <c:axId val="74642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414464"/>
        <c:crosses val="autoZero"/>
        <c:auto val="1"/>
        <c:lblAlgn val="ctr"/>
        <c:lblOffset val="100"/>
        <c:noMultiLvlLbl val="0"/>
      </c:catAx>
      <c:valAx>
        <c:axId val="743414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642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C83B6-BB4C-40F4-96EF-626E4A3DBFE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C7A9101-27BC-49CA-BD44-DA33CDC5D452}">
      <dgm:prSet phldrT="[Text]"/>
      <dgm:spPr/>
      <dgm:t>
        <a:bodyPr/>
        <a:lstStyle/>
        <a:p>
          <a:pPr>
            <a:lnSpc>
              <a:spcPct val="100000"/>
            </a:lnSpc>
          </a:pPr>
          <a:r>
            <a:rPr lang="en-US" dirty="0"/>
            <a:t>Create Discussion Sub-Groups</a:t>
          </a:r>
        </a:p>
      </dgm:t>
    </dgm:pt>
    <dgm:pt modelId="{EC1778AB-3723-4AD5-AD75-39D813935EE1}" type="parTrans" cxnId="{481D6D1F-9AAB-4DE0-9AEC-2AAECD79D199}">
      <dgm:prSet/>
      <dgm:spPr/>
      <dgm:t>
        <a:bodyPr/>
        <a:lstStyle/>
        <a:p>
          <a:endParaRPr lang="en-US"/>
        </a:p>
      </dgm:t>
    </dgm:pt>
    <dgm:pt modelId="{3A60BB6C-FF47-4A44-8939-72777DBBD4DA}" type="sibTrans" cxnId="{481D6D1F-9AAB-4DE0-9AEC-2AAECD79D199}">
      <dgm:prSet/>
      <dgm:spPr/>
      <dgm:t>
        <a:bodyPr/>
        <a:lstStyle/>
        <a:p>
          <a:endParaRPr lang="en-US"/>
        </a:p>
      </dgm:t>
    </dgm:pt>
    <dgm:pt modelId="{58893C29-A8C9-4A60-AAB4-1C9318B70C03}">
      <dgm:prSet phldrT="[Text]"/>
      <dgm:spPr/>
      <dgm:t>
        <a:bodyPr/>
        <a:lstStyle/>
        <a:p>
          <a:pPr>
            <a:lnSpc>
              <a:spcPct val="100000"/>
            </a:lnSpc>
          </a:pPr>
          <a:r>
            <a:rPr lang="en-US" dirty="0"/>
            <a:t>Respond with Video or Written Comments</a:t>
          </a:r>
        </a:p>
      </dgm:t>
    </dgm:pt>
    <dgm:pt modelId="{B06DE318-0498-4DC1-A6E8-6E2A87CD275F}" type="parTrans" cxnId="{CB45049B-7966-4B5A-83E1-D07A0B85E0FD}">
      <dgm:prSet/>
      <dgm:spPr/>
      <dgm:t>
        <a:bodyPr/>
        <a:lstStyle/>
        <a:p>
          <a:endParaRPr lang="en-US"/>
        </a:p>
      </dgm:t>
    </dgm:pt>
    <dgm:pt modelId="{E278E7F3-465A-4DF6-A55B-733559A588F2}" type="sibTrans" cxnId="{CB45049B-7966-4B5A-83E1-D07A0B85E0FD}">
      <dgm:prSet/>
      <dgm:spPr/>
      <dgm:t>
        <a:bodyPr/>
        <a:lstStyle/>
        <a:p>
          <a:endParaRPr lang="en-US"/>
        </a:p>
      </dgm:t>
    </dgm:pt>
    <dgm:pt modelId="{64FC8E87-3FA4-4651-8C9E-9E7739945009}">
      <dgm:prSet phldrT="[Text]"/>
      <dgm:spPr/>
      <dgm:t>
        <a:bodyPr/>
        <a:lstStyle/>
        <a:p>
          <a:pPr>
            <a:lnSpc>
              <a:spcPct val="100000"/>
            </a:lnSpc>
          </a:pPr>
          <a:r>
            <a:rPr lang="en-US" dirty="0"/>
            <a:t>Surface and Praise Excellent Posts</a:t>
          </a:r>
        </a:p>
      </dgm:t>
    </dgm:pt>
    <dgm:pt modelId="{2ED3D3A3-D609-4B12-B0D1-3FE6CF97A396}" type="parTrans" cxnId="{412308A3-7865-480F-A4A6-A670CEB4071B}">
      <dgm:prSet/>
      <dgm:spPr/>
      <dgm:t>
        <a:bodyPr/>
        <a:lstStyle/>
        <a:p>
          <a:endParaRPr lang="en-US"/>
        </a:p>
      </dgm:t>
    </dgm:pt>
    <dgm:pt modelId="{88665A5E-428A-460D-8EDF-0E01F9310ADD}" type="sibTrans" cxnId="{412308A3-7865-480F-A4A6-A670CEB4071B}">
      <dgm:prSet/>
      <dgm:spPr/>
      <dgm:t>
        <a:bodyPr/>
        <a:lstStyle/>
        <a:p>
          <a:endParaRPr lang="en-US"/>
        </a:p>
      </dgm:t>
    </dgm:pt>
    <dgm:pt modelId="{88154CEE-9600-44BA-9F6C-0E23584147DF}" type="pres">
      <dgm:prSet presAssocID="{B5AC83B6-BB4C-40F4-96EF-626E4A3DBFE1}" presName="root" presStyleCnt="0">
        <dgm:presLayoutVars>
          <dgm:dir/>
          <dgm:resizeHandles val="exact"/>
        </dgm:presLayoutVars>
      </dgm:prSet>
      <dgm:spPr/>
    </dgm:pt>
    <dgm:pt modelId="{486F829B-A98C-43B9-B4D1-69FE2CB686F7}" type="pres">
      <dgm:prSet presAssocID="{EC7A9101-27BC-49CA-BD44-DA33CDC5D452}" presName="compNode" presStyleCnt="0"/>
      <dgm:spPr/>
    </dgm:pt>
    <dgm:pt modelId="{E6BF60C3-EE01-4FCC-A1C7-F2B6DB5777F2}" type="pres">
      <dgm:prSet presAssocID="{EC7A9101-27BC-49CA-BD44-DA33CDC5D452}" presName="bgRect" presStyleLbl="bgShp" presStyleIdx="0" presStyleCnt="3"/>
      <dgm:spPr/>
    </dgm:pt>
    <dgm:pt modelId="{1C60E61E-9142-459A-91B6-01DAB1B156E4}" type="pres">
      <dgm:prSet presAssocID="{EC7A9101-27BC-49CA-BD44-DA33CDC5D4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37C55821-D9ED-4BF0-90F1-62EAA31C1596}" type="pres">
      <dgm:prSet presAssocID="{EC7A9101-27BC-49CA-BD44-DA33CDC5D452}" presName="spaceRect" presStyleCnt="0"/>
      <dgm:spPr/>
    </dgm:pt>
    <dgm:pt modelId="{35D3F609-B6F9-4464-94AA-83BEF0330AEA}" type="pres">
      <dgm:prSet presAssocID="{EC7A9101-27BC-49CA-BD44-DA33CDC5D452}" presName="parTx" presStyleLbl="revTx" presStyleIdx="0" presStyleCnt="3">
        <dgm:presLayoutVars>
          <dgm:chMax val="0"/>
          <dgm:chPref val="0"/>
        </dgm:presLayoutVars>
      </dgm:prSet>
      <dgm:spPr/>
    </dgm:pt>
    <dgm:pt modelId="{B8E4FC12-A8AF-4627-97EA-510BBCED8697}" type="pres">
      <dgm:prSet presAssocID="{3A60BB6C-FF47-4A44-8939-72777DBBD4DA}" presName="sibTrans" presStyleCnt="0"/>
      <dgm:spPr/>
    </dgm:pt>
    <dgm:pt modelId="{C15E1DA9-D2CA-43CF-A6BC-2E5A94DBAD67}" type="pres">
      <dgm:prSet presAssocID="{58893C29-A8C9-4A60-AAB4-1C9318B70C03}" presName="compNode" presStyleCnt="0"/>
      <dgm:spPr/>
    </dgm:pt>
    <dgm:pt modelId="{2FA031AC-06D2-4BF8-B2F8-DFC80FC0A2D3}" type="pres">
      <dgm:prSet presAssocID="{58893C29-A8C9-4A60-AAB4-1C9318B70C03}" presName="bgRect" presStyleLbl="bgShp" presStyleIdx="1" presStyleCnt="3"/>
      <dgm:spPr/>
    </dgm:pt>
    <dgm:pt modelId="{062BCF87-3AC5-4D04-9BEC-1E5C043166D9}" type="pres">
      <dgm:prSet presAssocID="{58893C29-A8C9-4A60-AAB4-1C9318B70C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AE807BDA-B786-4FE0-851B-236AD1EB200C}" type="pres">
      <dgm:prSet presAssocID="{58893C29-A8C9-4A60-AAB4-1C9318B70C03}" presName="spaceRect" presStyleCnt="0"/>
      <dgm:spPr/>
    </dgm:pt>
    <dgm:pt modelId="{D7264E99-4BEB-47DE-8BD9-557DBA72BC5C}" type="pres">
      <dgm:prSet presAssocID="{58893C29-A8C9-4A60-AAB4-1C9318B70C03}" presName="parTx" presStyleLbl="revTx" presStyleIdx="1" presStyleCnt="3">
        <dgm:presLayoutVars>
          <dgm:chMax val="0"/>
          <dgm:chPref val="0"/>
        </dgm:presLayoutVars>
      </dgm:prSet>
      <dgm:spPr/>
    </dgm:pt>
    <dgm:pt modelId="{F5F718D3-25E3-41AB-A541-F5955B800367}" type="pres">
      <dgm:prSet presAssocID="{E278E7F3-465A-4DF6-A55B-733559A588F2}" presName="sibTrans" presStyleCnt="0"/>
      <dgm:spPr/>
    </dgm:pt>
    <dgm:pt modelId="{D9525BF3-5B87-4941-AABF-724DCC58AADF}" type="pres">
      <dgm:prSet presAssocID="{64FC8E87-3FA4-4651-8C9E-9E7739945009}" presName="compNode" presStyleCnt="0"/>
      <dgm:spPr/>
    </dgm:pt>
    <dgm:pt modelId="{44E8A1E2-EE78-4E6E-A3E2-3325CECC0AA2}" type="pres">
      <dgm:prSet presAssocID="{64FC8E87-3FA4-4651-8C9E-9E7739945009}" presName="bgRect" presStyleLbl="bgShp" presStyleIdx="2" presStyleCnt="3"/>
      <dgm:spPr/>
    </dgm:pt>
    <dgm:pt modelId="{BEDE97F8-F667-4E0F-8F35-A596DD0551BA}" type="pres">
      <dgm:prSet presAssocID="{64FC8E87-3FA4-4651-8C9E-9E77399450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F6CB3E1D-82C0-4EC5-9EFD-C62BE478A5F6}" type="pres">
      <dgm:prSet presAssocID="{64FC8E87-3FA4-4651-8C9E-9E7739945009}" presName="spaceRect" presStyleCnt="0"/>
      <dgm:spPr/>
    </dgm:pt>
    <dgm:pt modelId="{3AB80A5A-60EA-4B14-A885-F843BE48F4E6}" type="pres">
      <dgm:prSet presAssocID="{64FC8E87-3FA4-4651-8C9E-9E7739945009}" presName="parTx" presStyleLbl="revTx" presStyleIdx="2" presStyleCnt="3">
        <dgm:presLayoutVars>
          <dgm:chMax val="0"/>
          <dgm:chPref val="0"/>
        </dgm:presLayoutVars>
      </dgm:prSet>
      <dgm:spPr/>
    </dgm:pt>
  </dgm:ptLst>
  <dgm:cxnLst>
    <dgm:cxn modelId="{481D6D1F-9AAB-4DE0-9AEC-2AAECD79D199}" srcId="{B5AC83B6-BB4C-40F4-96EF-626E4A3DBFE1}" destId="{EC7A9101-27BC-49CA-BD44-DA33CDC5D452}" srcOrd="0" destOrd="0" parTransId="{EC1778AB-3723-4AD5-AD75-39D813935EE1}" sibTransId="{3A60BB6C-FF47-4A44-8939-72777DBBD4DA}"/>
    <dgm:cxn modelId="{FAA04932-A4D7-4021-9C08-FF44D9A2991E}" type="presOf" srcId="{EC7A9101-27BC-49CA-BD44-DA33CDC5D452}" destId="{35D3F609-B6F9-4464-94AA-83BEF0330AEA}" srcOrd="0" destOrd="0" presId="urn:microsoft.com/office/officeart/2018/2/layout/IconVerticalSolidList"/>
    <dgm:cxn modelId="{27B50A83-DB8B-4EC5-99A1-E1ABD543BE86}" type="presOf" srcId="{58893C29-A8C9-4A60-AAB4-1C9318B70C03}" destId="{D7264E99-4BEB-47DE-8BD9-557DBA72BC5C}" srcOrd="0" destOrd="0" presId="urn:microsoft.com/office/officeart/2018/2/layout/IconVerticalSolidList"/>
    <dgm:cxn modelId="{CB45049B-7966-4B5A-83E1-D07A0B85E0FD}" srcId="{B5AC83B6-BB4C-40F4-96EF-626E4A3DBFE1}" destId="{58893C29-A8C9-4A60-AAB4-1C9318B70C03}" srcOrd="1" destOrd="0" parTransId="{B06DE318-0498-4DC1-A6E8-6E2A87CD275F}" sibTransId="{E278E7F3-465A-4DF6-A55B-733559A588F2}"/>
    <dgm:cxn modelId="{412308A3-7865-480F-A4A6-A670CEB4071B}" srcId="{B5AC83B6-BB4C-40F4-96EF-626E4A3DBFE1}" destId="{64FC8E87-3FA4-4651-8C9E-9E7739945009}" srcOrd="2" destOrd="0" parTransId="{2ED3D3A3-D609-4B12-B0D1-3FE6CF97A396}" sibTransId="{88665A5E-428A-460D-8EDF-0E01F9310ADD}"/>
    <dgm:cxn modelId="{1FCBABA9-9909-4587-B378-606EB572CFF3}" type="presOf" srcId="{64FC8E87-3FA4-4651-8C9E-9E7739945009}" destId="{3AB80A5A-60EA-4B14-A885-F843BE48F4E6}" srcOrd="0" destOrd="0" presId="urn:microsoft.com/office/officeart/2018/2/layout/IconVerticalSolidList"/>
    <dgm:cxn modelId="{36E470E2-369E-47B8-A477-46A5C1EE5DC8}" type="presOf" srcId="{B5AC83B6-BB4C-40F4-96EF-626E4A3DBFE1}" destId="{88154CEE-9600-44BA-9F6C-0E23584147DF}" srcOrd="0" destOrd="0" presId="urn:microsoft.com/office/officeart/2018/2/layout/IconVerticalSolidList"/>
    <dgm:cxn modelId="{31E7A58D-0F40-4281-A593-CC778A8F28A3}" type="presParOf" srcId="{88154CEE-9600-44BA-9F6C-0E23584147DF}" destId="{486F829B-A98C-43B9-B4D1-69FE2CB686F7}" srcOrd="0" destOrd="0" presId="urn:microsoft.com/office/officeart/2018/2/layout/IconVerticalSolidList"/>
    <dgm:cxn modelId="{56FBFED8-B4A8-4DB2-8142-BD4BB000E041}" type="presParOf" srcId="{486F829B-A98C-43B9-B4D1-69FE2CB686F7}" destId="{E6BF60C3-EE01-4FCC-A1C7-F2B6DB5777F2}" srcOrd="0" destOrd="0" presId="urn:microsoft.com/office/officeart/2018/2/layout/IconVerticalSolidList"/>
    <dgm:cxn modelId="{32987B6D-2484-4EAF-8323-94DB23B7F39A}" type="presParOf" srcId="{486F829B-A98C-43B9-B4D1-69FE2CB686F7}" destId="{1C60E61E-9142-459A-91B6-01DAB1B156E4}" srcOrd="1" destOrd="0" presId="urn:microsoft.com/office/officeart/2018/2/layout/IconVerticalSolidList"/>
    <dgm:cxn modelId="{D81EAEE3-644C-431E-81E6-ACDFD893119C}" type="presParOf" srcId="{486F829B-A98C-43B9-B4D1-69FE2CB686F7}" destId="{37C55821-D9ED-4BF0-90F1-62EAA31C1596}" srcOrd="2" destOrd="0" presId="urn:microsoft.com/office/officeart/2018/2/layout/IconVerticalSolidList"/>
    <dgm:cxn modelId="{ABACDE71-A4C7-40C1-906A-AD30E86A07D7}" type="presParOf" srcId="{486F829B-A98C-43B9-B4D1-69FE2CB686F7}" destId="{35D3F609-B6F9-4464-94AA-83BEF0330AEA}" srcOrd="3" destOrd="0" presId="urn:microsoft.com/office/officeart/2018/2/layout/IconVerticalSolidList"/>
    <dgm:cxn modelId="{43D7F9C8-803F-4F88-B800-9272079C77E3}" type="presParOf" srcId="{88154CEE-9600-44BA-9F6C-0E23584147DF}" destId="{B8E4FC12-A8AF-4627-97EA-510BBCED8697}" srcOrd="1" destOrd="0" presId="urn:microsoft.com/office/officeart/2018/2/layout/IconVerticalSolidList"/>
    <dgm:cxn modelId="{303E1F77-058A-4950-ABBC-159B11955ACA}" type="presParOf" srcId="{88154CEE-9600-44BA-9F6C-0E23584147DF}" destId="{C15E1DA9-D2CA-43CF-A6BC-2E5A94DBAD67}" srcOrd="2" destOrd="0" presId="urn:microsoft.com/office/officeart/2018/2/layout/IconVerticalSolidList"/>
    <dgm:cxn modelId="{FCB019DA-71C7-4A3F-BEA4-311E0AB26ADB}" type="presParOf" srcId="{C15E1DA9-D2CA-43CF-A6BC-2E5A94DBAD67}" destId="{2FA031AC-06D2-4BF8-B2F8-DFC80FC0A2D3}" srcOrd="0" destOrd="0" presId="urn:microsoft.com/office/officeart/2018/2/layout/IconVerticalSolidList"/>
    <dgm:cxn modelId="{0DDFD5AF-9385-42A5-9327-7FED7354C73F}" type="presParOf" srcId="{C15E1DA9-D2CA-43CF-A6BC-2E5A94DBAD67}" destId="{062BCF87-3AC5-4D04-9BEC-1E5C043166D9}" srcOrd="1" destOrd="0" presId="urn:microsoft.com/office/officeart/2018/2/layout/IconVerticalSolidList"/>
    <dgm:cxn modelId="{96A2816A-81AA-4643-A771-C12F92C97CB1}" type="presParOf" srcId="{C15E1DA9-D2CA-43CF-A6BC-2E5A94DBAD67}" destId="{AE807BDA-B786-4FE0-851B-236AD1EB200C}" srcOrd="2" destOrd="0" presId="urn:microsoft.com/office/officeart/2018/2/layout/IconVerticalSolidList"/>
    <dgm:cxn modelId="{1E879DF2-EA5A-471A-BDA2-3BF60BF0E397}" type="presParOf" srcId="{C15E1DA9-D2CA-43CF-A6BC-2E5A94DBAD67}" destId="{D7264E99-4BEB-47DE-8BD9-557DBA72BC5C}" srcOrd="3" destOrd="0" presId="urn:microsoft.com/office/officeart/2018/2/layout/IconVerticalSolidList"/>
    <dgm:cxn modelId="{F01EF61D-29BC-4CDF-94F8-671A0B36740F}" type="presParOf" srcId="{88154CEE-9600-44BA-9F6C-0E23584147DF}" destId="{F5F718D3-25E3-41AB-A541-F5955B800367}" srcOrd="3" destOrd="0" presId="urn:microsoft.com/office/officeart/2018/2/layout/IconVerticalSolidList"/>
    <dgm:cxn modelId="{BF7861EB-6A45-4216-ADE3-599BB00529C5}" type="presParOf" srcId="{88154CEE-9600-44BA-9F6C-0E23584147DF}" destId="{D9525BF3-5B87-4941-AABF-724DCC58AADF}" srcOrd="4" destOrd="0" presId="urn:microsoft.com/office/officeart/2018/2/layout/IconVerticalSolidList"/>
    <dgm:cxn modelId="{AF06459B-1FCE-4ACF-85E2-D37499E983BB}" type="presParOf" srcId="{D9525BF3-5B87-4941-AABF-724DCC58AADF}" destId="{44E8A1E2-EE78-4E6E-A3E2-3325CECC0AA2}" srcOrd="0" destOrd="0" presId="urn:microsoft.com/office/officeart/2018/2/layout/IconVerticalSolidList"/>
    <dgm:cxn modelId="{4133F206-AA3C-4A93-A619-3E0DF22039A6}" type="presParOf" srcId="{D9525BF3-5B87-4941-AABF-724DCC58AADF}" destId="{BEDE97F8-F667-4E0F-8F35-A596DD0551BA}" srcOrd="1" destOrd="0" presId="urn:microsoft.com/office/officeart/2018/2/layout/IconVerticalSolidList"/>
    <dgm:cxn modelId="{580E832B-B4C0-49BF-822D-9C187AD3C31B}" type="presParOf" srcId="{D9525BF3-5B87-4941-AABF-724DCC58AADF}" destId="{F6CB3E1D-82C0-4EC5-9EFD-C62BE478A5F6}" srcOrd="2" destOrd="0" presId="urn:microsoft.com/office/officeart/2018/2/layout/IconVerticalSolidList"/>
    <dgm:cxn modelId="{D9602ED6-7B82-4341-A150-7E9D6372CFD7}" type="presParOf" srcId="{D9525BF3-5B87-4941-AABF-724DCC58AADF}" destId="{3AB80A5A-60EA-4B14-A885-F843BE48F4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989118-C875-4429-8AAE-5B195479829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1133A8D-09AE-486A-BFD5-ED477F7A4A1F}">
      <dgm:prSet/>
      <dgm:spPr/>
      <dgm:t>
        <a:bodyPr/>
        <a:lstStyle/>
        <a:p>
          <a:r>
            <a:rPr lang="en-US" dirty="0"/>
            <a:t>What is helping you engage?</a:t>
          </a:r>
        </a:p>
      </dgm:t>
    </dgm:pt>
    <dgm:pt modelId="{B343F9F0-143A-42B6-B0A6-7AA4FD5C6004}" type="parTrans" cxnId="{B3DA2283-82D4-40C8-9676-0B0FE60F5E19}">
      <dgm:prSet/>
      <dgm:spPr/>
      <dgm:t>
        <a:bodyPr/>
        <a:lstStyle/>
        <a:p>
          <a:endParaRPr lang="en-US"/>
        </a:p>
      </dgm:t>
    </dgm:pt>
    <dgm:pt modelId="{B5ACCCC8-A57F-4830-935B-19635D10B9ED}" type="sibTrans" cxnId="{B3DA2283-82D4-40C8-9676-0B0FE60F5E19}">
      <dgm:prSet/>
      <dgm:spPr/>
      <dgm:t>
        <a:bodyPr/>
        <a:lstStyle/>
        <a:p>
          <a:endParaRPr lang="en-US"/>
        </a:p>
      </dgm:t>
    </dgm:pt>
    <dgm:pt modelId="{24B8B4A1-05B4-4693-81F5-E46EE54A60BB}">
      <dgm:prSet/>
      <dgm:spPr/>
      <dgm:t>
        <a:bodyPr/>
        <a:lstStyle/>
        <a:p>
          <a:r>
            <a:rPr lang="en-US" dirty="0"/>
            <a:t>What is not helping you engage?</a:t>
          </a:r>
        </a:p>
      </dgm:t>
    </dgm:pt>
    <dgm:pt modelId="{E4EBFC70-A3FB-4952-913A-5D518319BDC4}" type="parTrans" cxnId="{569C3F5F-B309-4865-8666-44D61A2F6D50}">
      <dgm:prSet/>
      <dgm:spPr/>
      <dgm:t>
        <a:bodyPr/>
        <a:lstStyle/>
        <a:p>
          <a:endParaRPr lang="en-US"/>
        </a:p>
      </dgm:t>
    </dgm:pt>
    <dgm:pt modelId="{6660BD64-21C7-427A-AB0C-4D4F924E9917}" type="sibTrans" cxnId="{569C3F5F-B309-4865-8666-44D61A2F6D50}">
      <dgm:prSet/>
      <dgm:spPr/>
      <dgm:t>
        <a:bodyPr/>
        <a:lstStyle/>
        <a:p>
          <a:endParaRPr lang="en-US"/>
        </a:p>
      </dgm:t>
    </dgm:pt>
    <dgm:pt modelId="{AC98C90A-E34E-45A7-BD24-A6E6E621A42B}">
      <dgm:prSet/>
      <dgm:spPr/>
      <dgm:t>
        <a:bodyPr/>
        <a:lstStyle/>
        <a:p>
          <a:r>
            <a:rPr lang="en-US"/>
            <a:t>What could we do differently?</a:t>
          </a:r>
        </a:p>
      </dgm:t>
    </dgm:pt>
    <dgm:pt modelId="{5EAF71AC-4013-4021-8F6B-A2F56A311B8B}" type="parTrans" cxnId="{1D601916-7CCA-40C8-81DA-357400183560}">
      <dgm:prSet/>
      <dgm:spPr/>
      <dgm:t>
        <a:bodyPr/>
        <a:lstStyle/>
        <a:p>
          <a:endParaRPr lang="en-US"/>
        </a:p>
      </dgm:t>
    </dgm:pt>
    <dgm:pt modelId="{C184E495-D1E8-4078-92D2-965715E4A47C}" type="sibTrans" cxnId="{1D601916-7CCA-40C8-81DA-357400183560}">
      <dgm:prSet/>
      <dgm:spPr/>
      <dgm:t>
        <a:bodyPr/>
        <a:lstStyle/>
        <a:p>
          <a:endParaRPr lang="en-US"/>
        </a:p>
      </dgm:t>
    </dgm:pt>
    <dgm:pt modelId="{7853256F-4CF7-41C5-8596-C2260830B146}" type="pres">
      <dgm:prSet presAssocID="{62989118-C875-4429-8AAE-5B195479829F}" presName="linear" presStyleCnt="0">
        <dgm:presLayoutVars>
          <dgm:animLvl val="lvl"/>
          <dgm:resizeHandles val="exact"/>
        </dgm:presLayoutVars>
      </dgm:prSet>
      <dgm:spPr/>
    </dgm:pt>
    <dgm:pt modelId="{DD405274-27E3-4C47-B900-A2313DBECBB1}" type="pres">
      <dgm:prSet presAssocID="{A1133A8D-09AE-486A-BFD5-ED477F7A4A1F}" presName="parentText" presStyleLbl="node1" presStyleIdx="0" presStyleCnt="3">
        <dgm:presLayoutVars>
          <dgm:chMax val="0"/>
          <dgm:bulletEnabled val="1"/>
        </dgm:presLayoutVars>
      </dgm:prSet>
      <dgm:spPr/>
    </dgm:pt>
    <dgm:pt modelId="{CE24AFE4-F0F1-4F53-81E9-A08DAEC904D5}" type="pres">
      <dgm:prSet presAssocID="{B5ACCCC8-A57F-4830-935B-19635D10B9ED}" presName="spacer" presStyleCnt="0"/>
      <dgm:spPr/>
    </dgm:pt>
    <dgm:pt modelId="{983D63EB-0DBA-41C9-A1C9-D3CE7000B24D}" type="pres">
      <dgm:prSet presAssocID="{24B8B4A1-05B4-4693-81F5-E46EE54A60BB}" presName="parentText" presStyleLbl="node1" presStyleIdx="1" presStyleCnt="3">
        <dgm:presLayoutVars>
          <dgm:chMax val="0"/>
          <dgm:bulletEnabled val="1"/>
        </dgm:presLayoutVars>
      </dgm:prSet>
      <dgm:spPr/>
    </dgm:pt>
    <dgm:pt modelId="{72D4E786-374C-4AA6-B634-5AD053BE003F}" type="pres">
      <dgm:prSet presAssocID="{6660BD64-21C7-427A-AB0C-4D4F924E9917}" presName="spacer" presStyleCnt="0"/>
      <dgm:spPr/>
    </dgm:pt>
    <dgm:pt modelId="{2F83E758-D890-430C-A925-FF193FE11895}" type="pres">
      <dgm:prSet presAssocID="{AC98C90A-E34E-45A7-BD24-A6E6E621A42B}" presName="parentText" presStyleLbl="node1" presStyleIdx="2" presStyleCnt="3">
        <dgm:presLayoutVars>
          <dgm:chMax val="0"/>
          <dgm:bulletEnabled val="1"/>
        </dgm:presLayoutVars>
      </dgm:prSet>
      <dgm:spPr/>
    </dgm:pt>
  </dgm:ptLst>
  <dgm:cxnLst>
    <dgm:cxn modelId="{1D601916-7CCA-40C8-81DA-357400183560}" srcId="{62989118-C875-4429-8AAE-5B195479829F}" destId="{AC98C90A-E34E-45A7-BD24-A6E6E621A42B}" srcOrd="2" destOrd="0" parTransId="{5EAF71AC-4013-4021-8F6B-A2F56A311B8B}" sibTransId="{C184E495-D1E8-4078-92D2-965715E4A47C}"/>
    <dgm:cxn modelId="{569C3F5F-B309-4865-8666-44D61A2F6D50}" srcId="{62989118-C875-4429-8AAE-5B195479829F}" destId="{24B8B4A1-05B4-4693-81F5-E46EE54A60BB}" srcOrd="1" destOrd="0" parTransId="{E4EBFC70-A3FB-4952-913A-5D518319BDC4}" sibTransId="{6660BD64-21C7-427A-AB0C-4D4F924E9917}"/>
    <dgm:cxn modelId="{755A6B6C-FBE5-443A-88CB-A99EB7A2716C}" type="presOf" srcId="{AC98C90A-E34E-45A7-BD24-A6E6E621A42B}" destId="{2F83E758-D890-430C-A925-FF193FE11895}" srcOrd="0" destOrd="0" presId="urn:microsoft.com/office/officeart/2005/8/layout/vList2"/>
    <dgm:cxn modelId="{BB140A6E-668B-4FF4-A171-03AA744641E6}" type="presOf" srcId="{24B8B4A1-05B4-4693-81F5-E46EE54A60BB}" destId="{983D63EB-0DBA-41C9-A1C9-D3CE7000B24D}" srcOrd="0" destOrd="0" presId="urn:microsoft.com/office/officeart/2005/8/layout/vList2"/>
    <dgm:cxn modelId="{23DAD350-B3CE-467B-9136-D30BAF36850E}" type="presOf" srcId="{A1133A8D-09AE-486A-BFD5-ED477F7A4A1F}" destId="{DD405274-27E3-4C47-B900-A2313DBECBB1}" srcOrd="0" destOrd="0" presId="urn:microsoft.com/office/officeart/2005/8/layout/vList2"/>
    <dgm:cxn modelId="{B3DA2283-82D4-40C8-9676-0B0FE60F5E19}" srcId="{62989118-C875-4429-8AAE-5B195479829F}" destId="{A1133A8D-09AE-486A-BFD5-ED477F7A4A1F}" srcOrd="0" destOrd="0" parTransId="{B343F9F0-143A-42B6-B0A6-7AA4FD5C6004}" sibTransId="{B5ACCCC8-A57F-4830-935B-19635D10B9ED}"/>
    <dgm:cxn modelId="{D577D2A2-978A-4E9C-BADB-419BE50CDFF9}" type="presOf" srcId="{62989118-C875-4429-8AAE-5B195479829F}" destId="{7853256F-4CF7-41C5-8596-C2260830B146}" srcOrd="0" destOrd="0" presId="urn:microsoft.com/office/officeart/2005/8/layout/vList2"/>
    <dgm:cxn modelId="{F62A444B-3548-4950-823B-EB5ED7B31807}" type="presParOf" srcId="{7853256F-4CF7-41C5-8596-C2260830B146}" destId="{DD405274-27E3-4C47-B900-A2313DBECBB1}" srcOrd="0" destOrd="0" presId="urn:microsoft.com/office/officeart/2005/8/layout/vList2"/>
    <dgm:cxn modelId="{04E0CFD8-736D-4D17-A6BD-C4EB5FCBBA41}" type="presParOf" srcId="{7853256F-4CF7-41C5-8596-C2260830B146}" destId="{CE24AFE4-F0F1-4F53-81E9-A08DAEC904D5}" srcOrd="1" destOrd="0" presId="urn:microsoft.com/office/officeart/2005/8/layout/vList2"/>
    <dgm:cxn modelId="{85EC9425-AB28-4F57-9BF2-0AA15CB4C702}" type="presParOf" srcId="{7853256F-4CF7-41C5-8596-C2260830B146}" destId="{983D63EB-0DBA-41C9-A1C9-D3CE7000B24D}" srcOrd="2" destOrd="0" presId="urn:microsoft.com/office/officeart/2005/8/layout/vList2"/>
    <dgm:cxn modelId="{B278A67A-5BD5-4315-B34D-9BC40F167E2C}" type="presParOf" srcId="{7853256F-4CF7-41C5-8596-C2260830B146}" destId="{72D4E786-374C-4AA6-B634-5AD053BE003F}" srcOrd="3" destOrd="0" presId="urn:microsoft.com/office/officeart/2005/8/layout/vList2"/>
    <dgm:cxn modelId="{F58DA27E-7D22-4B6B-A3A4-5B01B1E5A997}" type="presParOf" srcId="{7853256F-4CF7-41C5-8596-C2260830B146}" destId="{2F83E758-D890-430C-A925-FF193FE1189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E87C5C-8D35-4DBB-9A64-AB8866FA70A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71DC32B-F0B8-49D7-B810-DD1302915316}">
      <dgm:prSet phldrT="[Text]"/>
      <dgm:spPr/>
      <dgm:t>
        <a:bodyPr/>
        <a:lstStyle/>
        <a:p>
          <a:r>
            <a:rPr lang="en-US" dirty="0"/>
            <a:t>An Analogy: What’s It Like?</a:t>
          </a:r>
        </a:p>
      </dgm:t>
    </dgm:pt>
    <dgm:pt modelId="{051AE258-CF28-408B-BCCA-1E9EB39B2E20}" type="parTrans" cxnId="{A781C601-F565-47AE-B2E2-54903608398F}">
      <dgm:prSet/>
      <dgm:spPr/>
      <dgm:t>
        <a:bodyPr/>
        <a:lstStyle/>
        <a:p>
          <a:endParaRPr lang="en-US"/>
        </a:p>
      </dgm:t>
    </dgm:pt>
    <dgm:pt modelId="{9F452141-AA1C-40A3-80B6-C3DD11BD342A}" type="sibTrans" cxnId="{A781C601-F565-47AE-B2E2-54903608398F}">
      <dgm:prSet/>
      <dgm:spPr/>
      <dgm:t>
        <a:bodyPr/>
        <a:lstStyle/>
        <a:p>
          <a:endParaRPr lang="en-US"/>
        </a:p>
      </dgm:t>
    </dgm:pt>
    <dgm:pt modelId="{2C43FDF7-2F64-4464-8EAF-F5203F01DAA7}">
      <dgm:prSet phldrT="[Text]"/>
      <dgm:spPr/>
      <dgm:t>
        <a:bodyPr/>
        <a:lstStyle/>
        <a:p>
          <a:r>
            <a:rPr lang="en-US" dirty="0"/>
            <a:t>An Example: Where Have You Seen It?</a:t>
          </a:r>
        </a:p>
      </dgm:t>
    </dgm:pt>
    <dgm:pt modelId="{DDA51BDB-959B-4797-AFD8-EDA5798862CB}" type="parTrans" cxnId="{C21B13B0-634B-4FF7-9B01-08AB1DA56F68}">
      <dgm:prSet/>
      <dgm:spPr/>
      <dgm:t>
        <a:bodyPr/>
        <a:lstStyle/>
        <a:p>
          <a:endParaRPr lang="en-US"/>
        </a:p>
      </dgm:t>
    </dgm:pt>
    <dgm:pt modelId="{06EBAE96-CFE4-4D6F-A1C9-6C0AEC4F0C5D}" type="sibTrans" cxnId="{C21B13B0-634B-4FF7-9B01-08AB1DA56F68}">
      <dgm:prSet/>
      <dgm:spPr/>
      <dgm:t>
        <a:bodyPr/>
        <a:lstStyle/>
        <a:p>
          <a:endParaRPr lang="en-US"/>
        </a:p>
      </dgm:t>
    </dgm:pt>
    <dgm:pt modelId="{1C0D613B-F308-4EAA-8375-09E426AF74C8}">
      <dgm:prSet phldrT="[Text]"/>
      <dgm:spPr/>
      <dgm:t>
        <a:bodyPr/>
        <a:lstStyle/>
        <a:p>
          <a:r>
            <a:rPr lang="en-US" dirty="0"/>
            <a:t>A Reason: Why Does It Matter?</a:t>
          </a:r>
        </a:p>
      </dgm:t>
    </dgm:pt>
    <dgm:pt modelId="{5D0F8081-149C-4045-8120-1D34827DA8CB}" type="parTrans" cxnId="{4D5DC601-4ABE-4E33-8FC0-15D43C4FEB81}">
      <dgm:prSet/>
      <dgm:spPr/>
      <dgm:t>
        <a:bodyPr/>
        <a:lstStyle/>
        <a:p>
          <a:endParaRPr lang="en-US"/>
        </a:p>
      </dgm:t>
    </dgm:pt>
    <dgm:pt modelId="{842A9BC0-66C4-403A-9ABB-9818AD0E56AD}" type="sibTrans" cxnId="{4D5DC601-4ABE-4E33-8FC0-15D43C4FEB81}">
      <dgm:prSet/>
      <dgm:spPr/>
      <dgm:t>
        <a:bodyPr/>
        <a:lstStyle/>
        <a:p>
          <a:endParaRPr lang="en-US"/>
        </a:p>
      </dgm:t>
    </dgm:pt>
    <dgm:pt modelId="{95815F09-DBDD-4369-A3B2-F193BB0E205C}" type="pres">
      <dgm:prSet presAssocID="{99E87C5C-8D35-4DBB-9A64-AB8866FA70A4}" presName="linear" presStyleCnt="0">
        <dgm:presLayoutVars>
          <dgm:dir/>
          <dgm:animLvl val="lvl"/>
          <dgm:resizeHandles val="exact"/>
        </dgm:presLayoutVars>
      </dgm:prSet>
      <dgm:spPr/>
    </dgm:pt>
    <dgm:pt modelId="{34E86643-EADB-4C17-927C-839BC03956CA}" type="pres">
      <dgm:prSet presAssocID="{A71DC32B-F0B8-49D7-B810-DD1302915316}" presName="parentLin" presStyleCnt="0"/>
      <dgm:spPr/>
    </dgm:pt>
    <dgm:pt modelId="{D6F69A9C-09A7-4834-9884-B65A80E79310}" type="pres">
      <dgm:prSet presAssocID="{A71DC32B-F0B8-49D7-B810-DD1302915316}" presName="parentLeftMargin" presStyleLbl="node1" presStyleIdx="0" presStyleCnt="3"/>
      <dgm:spPr/>
    </dgm:pt>
    <dgm:pt modelId="{8932CEAC-D612-481B-B751-A4AAAFE954A3}" type="pres">
      <dgm:prSet presAssocID="{A71DC32B-F0B8-49D7-B810-DD1302915316}" presName="parentText" presStyleLbl="node1" presStyleIdx="0" presStyleCnt="3">
        <dgm:presLayoutVars>
          <dgm:chMax val="0"/>
          <dgm:bulletEnabled val="1"/>
        </dgm:presLayoutVars>
      </dgm:prSet>
      <dgm:spPr/>
    </dgm:pt>
    <dgm:pt modelId="{73603C46-80E8-4126-BCB8-45E12157FB81}" type="pres">
      <dgm:prSet presAssocID="{A71DC32B-F0B8-49D7-B810-DD1302915316}" presName="negativeSpace" presStyleCnt="0"/>
      <dgm:spPr/>
    </dgm:pt>
    <dgm:pt modelId="{F0B8459B-D6AB-46CF-A878-010281057CE9}" type="pres">
      <dgm:prSet presAssocID="{A71DC32B-F0B8-49D7-B810-DD1302915316}" presName="childText" presStyleLbl="conFgAcc1" presStyleIdx="0" presStyleCnt="3">
        <dgm:presLayoutVars>
          <dgm:bulletEnabled val="1"/>
        </dgm:presLayoutVars>
      </dgm:prSet>
      <dgm:spPr/>
    </dgm:pt>
    <dgm:pt modelId="{CCDEE4E1-3A64-4D48-BB9E-74EDA531DA31}" type="pres">
      <dgm:prSet presAssocID="{9F452141-AA1C-40A3-80B6-C3DD11BD342A}" presName="spaceBetweenRectangles" presStyleCnt="0"/>
      <dgm:spPr/>
    </dgm:pt>
    <dgm:pt modelId="{77F22CA0-CB6B-4F0A-9817-43A6A6D861A9}" type="pres">
      <dgm:prSet presAssocID="{2C43FDF7-2F64-4464-8EAF-F5203F01DAA7}" presName="parentLin" presStyleCnt="0"/>
      <dgm:spPr/>
    </dgm:pt>
    <dgm:pt modelId="{87CC37B6-C719-45DD-98D5-1FFF52D0B49C}" type="pres">
      <dgm:prSet presAssocID="{2C43FDF7-2F64-4464-8EAF-F5203F01DAA7}" presName="parentLeftMargin" presStyleLbl="node1" presStyleIdx="0" presStyleCnt="3"/>
      <dgm:spPr/>
    </dgm:pt>
    <dgm:pt modelId="{4A18A8D1-BADE-4CA0-9454-58E3C1E3F52B}" type="pres">
      <dgm:prSet presAssocID="{2C43FDF7-2F64-4464-8EAF-F5203F01DAA7}" presName="parentText" presStyleLbl="node1" presStyleIdx="1" presStyleCnt="3">
        <dgm:presLayoutVars>
          <dgm:chMax val="0"/>
          <dgm:bulletEnabled val="1"/>
        </dgm:presLayoutVars>
      </dgm:prSet>
      <dgm:spPr/>
    </dgm:pt>
    <dgm:pt modelId="{300CF526-8E2D-463D-BE6D-F029338A9ECB}" type="pres">
      <dgm:prSet presAssocID="{2C43FDF7-2F64-4464-8EAF-F5203F01DAA7}" presName="negativeSpace" presStyleCnt="0"/>
      <dgm:spPr/>
    </dgm:pt>
    <dgm:pt modelId="{35BB8200-BB1B-4381-82D3-285D0E38A3C6}" type="pres">
      <dgm:prSet presAssocID="{2C43FDF7-2F64-4464-8EAF-F5203F01DAA7}" presName="childText" presStyleLbl="conFgAcc1" presStyleIdx="1" presStyleCnt="3">
        <dgm:presLayoutVars>
          <dgm:bulletEnabled val="1"/>
        </dgm:presLayoutVars>
      </dgm:prSet>
      <dgm:spPr/>
    </dgm:pt>
    <dgm:pt modelId="{E2DA2BB5-BFA2-4025-8C41-4CEBC7A7AC61}" type="pres">
      <dgm:prSet presAssocID="{06EBAE96-CFE4-4D6F-A1C9-6C0AEC4F0C5D}" presName="spaceBetweenRectangles" presStyleCnt="0"/>
      <dgm:spPr/>
    </dgm:pt>
    <dgm:pt modelId="{61CFC068-86BF-4B7F-BE08-6DC2FB4D845E}" type="pres">
      <dgm:prSet presAssocID="{1C0D613B-F308-4EAA-8375-09E426AF74C8}" presName="parentLin" presStyleCnt="0"/>
      <dgm:spPr/>
    </dgm:pt>
    <dgm:pt modelId="{811DEAF8-0B7D-40AC-A597-B12197D54DC7}" type="pres">
      <dgm:prSet presAssocID="{1C0D613B-F308-4EAA-8375-09E426AF74C8}" presName="parentLeftMargin" presStyleLbl="node1" presStyleIdx="1" presStyleCnt="3"/>
      <dgm:spPr/>
    </dgm:pt>
    <dgm:pt modelId="{06E79FA3-F586-4511-9B28-E031363B4ADD}" type="pres">
      <dgm:prSet presAssocID="{1C0D613B-F308-4EAA-8375-09E426AF74C8}" presName="parentText" presStyleLbl="node1" presStyleIdx="2" presStyleCnt="3">
        <dgm:presLayoutVars>
          <dgm:chMax val="0"/>
          <dgm:bulletEnabled val="1"/>
        </dgm:presLayoutVars>
      </dgm:prSet>
      <dgm:spPr/>
    </dgm:pt>
    <dgm:pt modelId="{E8C0275A-5FA8-4CF8-93E8-68E014B0EA37}" type="pres">
      <dgm:prSet presAssocID="{1C0D613B-F308-4EAA-8375-09E426AF74C8}" presName="negativeSpace" presStyleCnt="0"/>
      <dgm:spPr/>
    </dgm:pt>
    <dgm:pt modelId="{391A422D-A798-4F30-AFAD-7066114B0226}" type="pres">
      <dgm:prSet presAssocID="{1C0D613B-F308-4EAA-8375-09E426AF74C8}" presName="childText" presStyleLbl="conFgAcc1" presStyleIdx="2" presStyleCnt="3">
        <dgm:presLayoutVars>
          <dgm:bulletEnabled val="1"/>
        </dgm:presLayoutVars>
      </dgm:prSet>
      <dgm:spPr/>
    </dgm:pt>
  </dgm:ptLst>
  <dgm:cxnLst>
    <dgm:cxn modelId="{4D5DC601-4ABE-4E33-8FC0-15D43C4FEB81}" srcId="{99E87C5C-8D35-4DBB-9A64-AB8866FA70A4}" destId="{1C0D613B-F308-4EAA-8375-09E426AF74C8}" srcOrd="2" destOrd="0" parTransId="{5D0F8081-149C-4045-8120-1D34827DA8CB}" sibTransId="{842A9BC0-66C4-403A-9ABB-9818AD0E56AD}"/>
    <dgm:cxn modelId="{A781C601-F565-47AE-B2E2-54903608398F}" srcId="{99E87C5C-8D35-4DBB-9A64-AB8866FA70A4}" destId="{A71DC32B-F0B8-49D7-B810-DD1302915316}" srcOrd="0" destOrd="0" parTransId="{051AE258-CF28-408B-BCCA-1E9EB39B2E20}" sibTransId="{9F452141-AA1C-40A3-80B6-C3DD11BD342A}"/>
    <dgm:cxn modelId="{66E58C07-BDD3-40C7-A820-98A06FB91226}" type="presOf" srcId="{99E87C5C-8D35-4DBB-9A64-AB8866FA70A4}" destId="{95815F09-DBDD-4369-A3B2-F193BB0E205C}" srcOrd="0" destOrd="0" presId="urn:microsoft.com/office/officeart/2005/8/layout/list1"/>
    <dgm:cxn modelId="{BF93476E-1A78-4E26-B160-EE98D7CEB3F1}" type="presOf" srcId="{1C0D613B-F308-4EAA-8375-09E426AF74C8}" destId="{811DEAF8-0B7D-40AC-A597-B12197D54DC7}" srcOrd="0" destOrd="0" presId="urn:microsoft.com/office/officeart/2005/8/layout/list1"/>
    <dgm:cxn modelId="{2C84B555-58EF-402D-8C6A-9F71C9320993}" type="presOf" srcId="{A71DC32B-F0B8-49D7-B810-DD1302915316}" destId="{D6F69A9C-09A7-4834-9884-B65A80E79310}" srcOrd="0" destOrd="0" presId="urn:microsoft.com/office/officeart/2005/8/layout/list1"/>
    <dgm:cxn modelId="{88998279-0197-40E2-A3DC-C8F5AAF4B0FF}" type="presOf" srcId="{1C0D613B-F308-4EAA-8375-09E426AF74C8}" destId="{06E79FA3-F586-4511-9B28-E031363B4ADD}" srcOrd="1" destOrd="0" presId="urn:microsoft.com/office/officeart/2005/8/layout/list1"/>
    <dgm:cxn modelId="{B6D98E7C-3062-497C-991A-835D492FB6D4}" type="presOf" srcId="{2C43FDF7-2F64-4464-8EAF-F5203F01DAA7}" destId="{4A18A8D1-BADE-4CA0-9454-58E3C1E3F52B}" srcOrd="1" destOrd="0" presId="urn:microsoft.com/office/officeart/2005/8/layout/list1"/>
    <dgm:cxn modelId="{F33AC79D-6144-4FC4-8571-78B9B8F35463}" type="presOf" srcId="{A71DC32B-F0B8-49D7-B810-DD1302915316}" destId="{8932CEAC-D612-481B-B751-A4AAAFE954A3}" srcOrd="1" destOrd="0" presId="urn:microsoft.com/office/officeart/2005/8/layout/list1"/>
    <dgm:cxn modelId="{C21B13B0-634B-4FF7-9B01-08AB1DA56F68}" srcId="{99E87C5C-8D35-4DBB-9A64-AB8866FA70A4}" destId="{2C43FDF7-2F64-4464-8EAF-F5203F01DAA7}" srcOrd="1" destOrd="0" parTransId="{DDA51BDB-959B-4797-AFD8-EDA5798862CB}" sibTransId="{06EBAE96-CFE4-4D6F-A1C9-6C0AEC4F0C5D}"/>
    <dgm:cxn modelId="{03AAF0F4-07CC-4D65-83F7-26ABC421B86A}" type="presOf" srcId="{2C43FDF7-2F64-4464-8EAF-F5203F01DAA7}" destId="{87CC37B6-C719-45DD-98D5-1FFF52D0B49C}" srcOrd="0" destOrd="0" presId="urn:microsoft.com/office/officeart/2005/8/layout/list1"/>
    <dgm:cxn modelId="{FD364772-1024-40C1-AC29-B0CA396EF968}" type="presParOf" srcId="{95815F09-DBDD-4369-A3B2-F193BB0E205C}" destId="{34E86643-EADB-4C17-927C-839BC03956CA}" srcOrd="0" destOrd="0" presId="urn:microsoft.com/office/officeart/2005/8/layout/list1"/>
    <dgm:cxn modelId="{95F252BA-EDF5-4BC9-BE23-5BF0019C4A4D}" type="presParOf" srcId="{34E86643-EADB-4C17-927C-839BC03956CA}" destId="{D6F69A9C-09A7-4834-9884-B65A80E79310}" srcOrd="0" destOrd="0" presId="urn:microsoft.com/office/officeart/2005/8/layout/list1"/>
    <dgm:cxn modelId="{290A5D9E-A4A0-40F4-9CB1-CCA6D0FADEA2}" type="presParOf" srcId="{34E86643-EADB-4C17-927C-839BC03956CA}" destId="{8932CEAC-D612-481B-B751-A4AAAFE954A3}" srcOrd="1" destOrd="0" presId="urn:microsoft.com/office/officeart/2005/8/layout/list1"/>
    <dgm:cxn modelId="{B08E3310-B7B6-40D8-9FB1-569DC32DF9AB}" type="presParOf" srcId="{95815F09-DBDD-4369-A3B2-F193BB0E205C}" destId="{73603C46-80E8-4126-BCB8-45E12157FB81}" srcOrd="1" destOrd="0" presId="urn:microsoft.com/office/officeart/2005/8/layout/list1"/>
    <dgm:cxn modelId="{EA332E98-EFDE-44A6-8CE5-F7DBCA1E0118}" type="presParOf" srcId="{95815F09-DBDD-4369-A3B2-F193BB0E205C}" destId="{F0B8459B-D6AB-46CF-A878-010281057CE9}" srcOrd="2" destOrd="0" presId="urn:microsoft.com/office/officeart/2005/8/layout/list1"/>
    <dgm:cxn modelId="{38CB57DA-341F-4C08-BE31-D151FEE20E33}" type="presParOf" srcId="{95815F09-DBDD-4369-A3B2-F193BB0E205C}" destId="{CCDEE4E1-3A64-4D48-BB9E-74EDA531DA31}" srcOrd="3" destOrd="0" presId="urn:microsoft.com/office/officeart/2005/8/layout/list1"/>
    <dgm:cxn modelId="{E8FB51B7-ADAD-4AB2-9E6A-E38E594F9D38}" type="presParOf" srcId="{95815F09-DBDD-4369-A3B2-F193BB0E205C}" destId="{77F22CA0-CB6B-4F0A-9817-43A6A6D861A9}" srcOrd="4" destOrd="0" presId="urn:microsoft.com/office/officeart/2005/8/layout/list1"/>
    <dgm:cxn modelId="{30CF90C1-1CCD-4716-9AB9-E9964D08006B}" type="presParOf" srcId="{77F22CA0-CB6B-4F0A-9817-43A6A6D861A9}" destId="{87CC37B6-C719-45DD-98D5-1FFF52D0B49C}" srcOrd="0" destOrd="0" presId="urn:microsoft.com/office/officeart/2005/8/layout/list1"/>
    <dgm:cxn modelId="{2A2AEDE9-00A1-4713-8385-6ABC34141295}" type="presParOf" srcId="{77F22CA0-CB6B-4F0A-9817-43A6A6D861A9}" destId="{4A18A8D1-BADE-4CA0-9454-58E3C1E3F52B}" srcOrd="1" destOrd="0" presId="urn:microsoft.com/office/officeart/2005/8/layout/list1"/>
    <dgm:cxn modelId="{1616983E-980C-4ADA-80C7-1B481BFB8C84}" type="presParOf" srcId="{95815F09-DBDD-4369-A3B2-F193BB0E205C}" destId="{300CF526-8E2D-463D-BE6D-F029338A9ECB}" srcOrd="5" destOrd="0" presId="urn:microsoft.com/office/officeart/2005/8/layout/list1"/>
    <dgm:cxn modelId="{6AC6427B-B4EC-433C-92C5-24E8E96310ED}" type="presParOf" srcId="{95815F09-DBDD-4369-A3B2-F193BB0E205C}" destId="{35BB8200-BB1B-4381-82D3-285D0E38A3C6}" srcOrd="6" destOrd="0" presId="urn:microsoft.com/office/officeart/2005/8/layout/list1"/>
    <dgm:cxn modelId="{2ED11AE7-261B-44D1-B738-6EE6CE00732A}" type="presParOf" srcId="{95815F09-DBDD-4369-A3B2-F193BB0E205C}" destId="{E2DA2BB5-BFA2-4025-8C41-4CEBC7A7AC61}" srcOrd="7" destOrd="0" presId="urn:microsoft.com/office/officeart/2005/8/layout/list1"/>
    <dgm:cxn modelId="{AE728DE0-5A27-455B-9CE1-D30D6C72FF56}" type="presParOf" srcId="{95815F09-DBDD-4369-A3B2-F193BB0E205C}" destId="{61CFC068-86BF-4B7F-BE08-6DC2FB4D845E}" srcOrd="8" destOrd="0" presId="urn:microsoft.com/office/officeart/2005/8/layout/list1"/>
    <dgm:cxn modelId="{F8437B5A-7E05-4988-ABFB-09DD649FA93D}" type="presParOf" srcId="{61CFC068-86BF-4B7F-BE08-6DC2FB4D845E}" destId="{811DEAF8-0B7D-40AC-A597-B12197D54DC7}" srcOrd="0" destOrd="0" presId="urn:microsoft.com/office/officeart/2005/8/layout/list1"/>
    <dgm:cxn modelId="{CB956C12-0F96-4F7E-9591-B6DDDEB11613}" type="presParOf" srcId="{61CFC068-86BF-4B7F-BE08-6DC2FB4D845E}" destId="{06E79FA3-F586-4511-9B28-E031363B4ADD}" srcOrd="1" destOrd="0" presId="urn:microsoft.com/office/officeart/2005/8/layout/list1"/>
    <dgm:cxn modelId="{D69D1251-4C4B-4CFA-9138-F2AA8A61709E}" type="presParOf" srcId="{95815F09-DBDD-4369-A3B2-F193BB0E205C}" destId="{E8C0275A-5FA8-4CF8-93E8-68E014B0EA37}" srcOrd="9" destOrd="0" presId="urn:microsoft.com/office/officeart/2005/8/layout/list1"/>
    <dgm:cxn modelId="{3A138476-642B-47AC-A871-903FAB8FA6D0}" type="presParOf" srcId="{95815F09-DBDD-4369-A3B2-F193BB0E205C}" destId="{391A422D-A798-4F30-AFAD-7066114B022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09E130-342D-49DE-8055-A44CB339055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BBE737D-3B55-41BA-AF60-AF72335905E9}">
      <dgm:prSet/>
      <dgm:spPr/>
      <dgm:t>
        <a:bodyPr/>
        <a:lstStyle/>
        <a:p>
          <a:r>
            <a:rPr lang="en-US"/>
            <a:t>Low-Stakes</a:t>
          </a:r>
        </a:p>
      </dgm:t>
    </dgm:pt>
    <dgm:pt modelId="{0FA5D13A-0D61-43D3-9D76-07154360F569}" type="parTrans" cxnId="{1F26B563-4CD5-4ABC-8F53-43D807C90219}">
      <dgm:prSet/>
      <dgm:spPr/>
      <dgm:t>
        <a:bodyPr/>
        <a:lstStyle/>
        <a:p>
          <a:endParaRPr lang="en-US"/>
        </a:p>
      </dgm:t>
    </dgm:pt>
    <dgm:pt modelId="{44CFEDC2-0A7D-4F80-8200-1930246E6A08}" type="sibTrans" cxnId="{1F26B563-4CD5-4ABC-8F53-43D807C90219}">
      <dgm:prSet/>
      <dgm:spPr/>
      <dgm:t>
        <a:bodyPr/>
        <a:lstStyle/>
        <a:p>
          <a:endParaRPr lang="en-US"/>
        </a:p>
      </dgm:t>
    </dgm:pt>
    <dgm:pt modelId="{A80D6E90-9B8C-45B1-8522-74F5362B3240}">
      <dgm:prSet/>
      <dgm:spPr/>
      <dgm:t>
        <a:bodyPr/>
        <a:lstStyle/>
        <a:p>
          <a:r>
            <a:rPr lang="en-US"/>
            <a:t>Re-Takes</a:t>
          </a:r>
        </a:p>
      </dgm:t>
    </dgm:pt>
    <dgm:pt modelId="{DFE6F55A-ADA0-412F-A4B3-0081417BC753}" type="parTrans" cxnId="{9037A87C-0836-4CD5-AFC5-36407D979155}">
      <dgm:prSet/>
      <dgm:spPr/>
      <dgm:t>
        <a:bodyPr/>
        <a:lstStyle/>
        <a:p>
          <a:endParaRPr lang="en-US"/>
        </a:p>
      </dgm:t>
    </dgm:pt>
    <dgm:pt modelId="{43CD17F1-D6CA-467C-8B61-7164869F262C}" type="sibTrans" cxnId="{9037A87C-0836-4CD5-AFC5-36407D979155}">
      <dgm:prSet/>
      <dgm:spPr/>
      <dgm:t>
        <a:bodyPr/>
        <a:lstStyle/>
        <a:p>
          <a:endParaRPr lang="en-US"/>
        </a:p>
      </dgm:t>
    </dgm:pt>
    <dgm:pt modelId="{07765F17-AE13-4E94-81B6-31054B73FEEF}">
      <dgm:prSet/>
      <dgm:spPr/>
      <dgm:t>
        <a:bodyPr/>
        <a:lstStyle/>
        <a:p>
          <a:r>
            <a:rPr lang="en-US"/>
            <a:t>Group Quizzes</a:t>
          </a:r>
        </a:p>
      </dgm:t>
    </dgm:pt>
    <dgm:pt modelId="{B5E037D8-A093-41D8-9DCE-D0ED3EC1F0C9}" type="parTrans" cxnId="{88422DB7-D98E-499F-8692-44B9306A3126}">
      <dgm:prSet/>
      <dgm:spPr/>
      <dgm:t>
        <a:bodyPr/>
        <a:lstStyle/>
        <a:p>
          <a:endParaRPr lang="en-US"/>
        </a:p>
      </dgm:t>
    </dgm:pt>
    <dgm:pt modelId="{64A97E01-7B88-4959-BCD4-F940AB99DA1E}" type="sibTrans" cxnId="{88422DB7-D98E-499F-8692-44B9306A3126}">
      <dgm:prSet/>
      <dgm:spPr/>
      <dgm:t>
        <a:bodyPr/>
        <a:lstStyle/>
        <a:p>
          <a:endParaRPr lang="en-US"/>
        </a:p>
      </dgm:t>
    </dgm:pt>
    <dgm:pt modelId="{9DFDE37C-0E15-4848-805B-53C4D253CC75}">
      <dgm:prSet/>
      <dgm:spPr/>
      <dgm:t>
        <a:bodyPr/>
        <a:lstStyle/>
        <a:p>
          <a:r>
            <a:rPr lang="en-US"/>
            <a:t>Dropped Scores</a:t>
          </a:r>
        </a:p>
      </dgm:t>
    </dgm:pt>
    <dgm:pt modelId="{C960F315-52F5-46C7-B564-B5CB4B54A0A5}" type="parTrans" cxnId="{53E02625-FD51-4C91-BBC6-FB4A8A3C949A}">
      <dgm:prSet/>
      <dgm:spPr/>
      <dgm:t>
        <a:bodyPr/>
        <a:lstStyle/>
        <a:p>
          <a:endParaRPr lang="en-US"/>
        </a:p>
      </dgm:t>
    </dgm:pt>
    <dgm:pt modelId="{965BAAA1-5AFF-4878-B7E9-BFD20515626A}" type="sibTrans" cxnId="{53E02625-FD51-4C91-BBC6-FB4A8A3C949A}">
      <dgm:prSet/>
      <dgm:spPr/>
      <dgm:t>
        <a:bodyPr/>
        <a:lstStyle/>
        <a:p>
          <a:endParaRPr lang="en-US"/>
        </a:p>
      </dgm:t>
    </dgm:pt>
    <dgm:pt modelId="{A4A954EA-891C-4F5D-B9D1-3CE72F594399}" type="pres">
      <dgm:prSet presAssocID="{5D09E130-342D-49DE-8055-A44CB339055A}" presName="linear" presStyleCnt="0">
        <dgm:presLayoutVars>
          <dgm:animLvl val="lvl"/>
          <dgm:resizeHandles val="exact"/>
        </dgm:presLayoutVars>
      </dgm:prSet>
      <dgm:spPr/>
    </dgm:pt>
    <dgm:pt modelId="{F6410446-FAB4-4F11-A39E-59D1AC75D0A5}" type="pres">
      <dgm:prSet presAssocID="{7BBE737D-3B55-41BA-AF60-AF72335905E9}" presName="parentText" presStyleLbl="node1" presStyleIdx="0" presStyleCnt="4">
        <dgm:presLayoutVars>
          <dgm:chMax val="0"/>
          <dgm:bulletEnabled val="1"/>
        </dgm:presLayoutVars>
      </dgm:prSet>
      <dgm:spPr/>
    </dgm:pt>
    <dgm:pt modelId="{5EA5DB7D-0CA4-4B46-A0D6-1EEDA55FC179}" type="pres">
      <dgm:prSet presAssocID="{44CFEDC2-0A7D-4F80-8200-1930246E6A08}" presName="spacer" presStyleCnt="0"/>
      <dgm:spPr/>
    </dgm:pt>
    <dgm:pt modelId="{2347D069-F335-405D-B522-264D2BC975AC}" type="pres">
      <dgm:prSet presAssocID="{A80D6E90-9B8C-45B1-8522-74F5362B3240}" presName="parentText" presStyleLbl="node1" presStyleIdx="1" presStyleCnt="4">
        <dgm:presLayoutVars>
          <dgm:chMax val="0"/>
          <dgm:bulletEnabled val="1"/>
        </dgm:presLayoutVars>
      </dgm:prSet>
      <dgm:spPr/>
    </dgm:pt>
    <dgm:pt modelId="{1C1CDAD9-4BB1-4C0D-B53E-5FC7EAB2CA10}" type="pres">
      <dgm:prSet presAssocID="{43CD17F1-D6CA-467C-8B61-7164869F262C}" presName="spacer" presStyleCnt="0"/>
      <dgm:spPr/>
    </dgm:pt>
    <dgm:pt modelId="{1E6F61CA-6C5D-4622-855C-C81D52AC9BE6}" type="pres">
      <dgm:prSet presAssocID="{07765F17-AE13-4E94-81B6-31054B73FEEF}" presName="parentText" presStyleLbl="node1" presStyleIdx="2" presStyleCnt="4">
        <dgm:presLayoutVars>
          <dgm:chMax val="0"/>
          <dgm:bulletEnabled val="1"/>
        </dgm:presLayoutVars>
      </dgm:prSet>
      <dgm:spPr/>
    </dgm:pt>
    <dgm:pt modelId="{7043E420-4E0D-4686-90D9-7EEB1CBBD1AF}" type="pres">
      <dgm:prSet presAssocID="{64A97E01-7B88-4959-BCD4-F940AB99DA1E}" presName="spacer" presStyleCnt="0"/>
      <dgm:spPr/>
    </dgm:pt>
    <dgm:pt modelId="{58E5D904-0BE3-4BEB-8362-55BA3BDE3B0D}" type="pres">
      <dgm:prSet presAssocID="{9DFDE37C-0E15-4848-805B-53C4D253CC75}" presName="parentText" presStyleLbl="node1" presStyleIdx="3" presStyleCnt="4">
        <dgm:presLayoutVars>
          <dgm:chMax val="0"/>
          <dgm:bulletEnabled val="1"/>
        </dgm:presLayoutVars>
      </dgm:prSet>
      <dgm:spPr/>
    </dgm:pt>
  </dgm:ptLst>
  <dgm:cxnLst>
    <dgm:cxn modelId="{A56B4302-8EFF-4F57-81D9-6F1A02F2254B}" type="presOf" srcId="{A80D6E90-9B8C-45B1-8522-74F5362B3240}" destId="{2347D069-F335-405D-B522-264D2BC975AC}" srcOrd="0" destOrd="0" presId="urn:microsoft.com/office/officeart/2005/8/layout/vList2"/>
    <dgm:cxn modelId="{E4E3031A-B33E-4273-8920-C1658AE82F5B}" type="presOf" srcId="{5D09E130-342D-49DE-8055-A44CB339055A}" destId="{A4A954EA-891C-4F5D-B9D1-3CE72F594399}" srcOrd="0" destOrd="0" presId="urn:microsoft.com/office/officeart/2005/8/layout/vList2"/>
    <dgm:cxn modelId="{53E02625-FD51-4C91-BBC6-FB4A8A3C949A}" srcId="{5D09E130-342D-49DE-8055-A44CB339055A}" destId="{9DFDE37C-0E15-4848-805B-53C4D253CC75}" srcOrd="3" destOrd="0" parTransId="{C960F315-52F5-46C7-B564-B5CB4B54A0A5}" sibTransId="{965BAAA1-5AFF-4878-B7E9-BFD20515626A}"/>
    <dgm:cxn modelId="{208DBA27-0BD5-4A78-8F74-494104F4C292}" type="presOf" srcId="{07765F17-AE13-4E94-81B6-31054B73FEEF}" destId="{1E6F61CA-6C5D-4622-855C-C81D52AC9BE6}" srcOrd="0" destOrd="0" presId="urn:microsoft.com/office/officeart/2005/8/layout/vList2"/>
    <dgm:cxn modelId="{80FA9A39-E10A-473A-A1CD-3A39247078C0}" type="presOf" srcId="{9DFDE37C-0E15-4848-805B-53C4D253CC75}" destId="{58E5D904-0BE3-4BEB-8362-55BA3BDE3B0D}" srcOrd="0" destOrd="0" presId="urn:microsoft.com/office/officeart/2005/8/layout/vList2"/>
    <dgm:cxn modelId="{1F26B563-4CD5-4ABC-8F53-43D807C90219}" srcId="{5D09E130-342D-49DE-8055-A44CB339055A}" destId="{7BBE737D-3B55-41BA-AF60-AF72335905E9}" srcOrd="0" destOrd="0" parTransId="{0FA5D13A-0D61-43D3-9D76-07154360F569}" sibTransId="{44CFEDC2-0A7D-4F80-8200-1930246E6A08}"/>
    <dgm:cxn modelId="{9037A87C-0836-4CD5-AFC5-36407D979155}" srcId="{5D09E130-342D-49DE-8055-A44CB339055A}" destId="{A80D6E90-9B8C-45B1-8522-74F5362B3240}" srcOrd="1" destOrd="0" parTransId="{DFE6F55A-ADA0-412F-A4B3-0081417BC753}" sibTransId="{43CD17F1-D6CA-467C-8B61-7164869F262C}"/>
    <dgm:cxn modelId="{88422DB7-D98E-499F-8692-44B9306A3126}" srcId="{5D09E130-342D-49DE-8055-A44CB339055A}" destId="{07765F17-AE13-4E94-81B6-31054B73FEEF}" srcOrd="2" destOrd="0" parTransId="{B5E037D8-A093-41D8-9DCE-D0ED3EC1F0C9}" sibTransId="{64A97E01-7B88-4959-BCD4-F940AB99DA1E}"/>
    <dgm:cxn modelId="{9E168BE5-0F9C-47D0-9887-80FAA411AB0F}" type="presOf" srcId="{7BBE737D-3B55-41BA-AF60-AF72335905E9}" destId="{F6410446-FAB4-4F11-A39E-59D1AC75D0A5}" srcOrd="0" destOrd="0" presId="urn:microsoft.com/office/officeart/2005/8/layout/vList2"/>
    <dgm:cxn modelId="{C0DA01BB-AFD1-4208-BE09-53A5C2703DCE}" type="presParOf" srcId="{A4A954EA-891C-4F5D-B9D1-3CE72F594399}" destId="{F6410446-FAB4-4F11-A39E-59D1AC75D0A5}" srcOrd="0" destOrd="0" presId="urn:microsoft.com/office/officeart/2005/8/layout/vList2"/>
    <dgm:cxn modelId="{2557AEC9-C1FC-413D-A475-8977A8EDEB57}" type="presParOf" srcId="{A4A954EA-891C-4F5D-B9D1-3CE72F594399}" destId="{5EA5DB7D-0CA4-4B46-A0D6-1EEDA55FC179}" srcOrd="1" destOrd="0" presId="urn:microsoft.com/office/officeart/2005/8/layout/vList2"/>
    <dgm:cxn modelId="{72706A3B-C9A4-4A05-B420-6F4914603A87}" type="presParOf" srcId="{A4A954EA-891C-4F5D-B9D1-3CE72F594399}" destId="{2347D069-F335-405D-B522-264D2BC975AC}" srcOrd="2" destOrd="0" presId="urn:microsoft.com/office/officeart/2005/8/layout/vList2"/>
    <dgm:cxn modelId="{B17E2A45-A2D7-4239-8595-462FC4A5C13E}" type="presParOf" srcId="{A4A954EA-891C-4F5D-B9D1-3CE72F594399}" destId="{1C1CDAD9-4BB1-4C0D-B53E-5FC7EAB2CA10}" srcOrd="3" destOrd="0" presId="urn:microsoft.com/office/officeart/2005/8/layout/vList2"/>
    <dgm:cxn modelId="{F46E4C82-13FF-496D-8ED9-E1DC87831482}" type="presParOf" srcId="{A4A954EA-891C-4F5D-B9D1-3CE72F594399}" destId="{1E6F61CA-6C5D-4622-855C-C81D52AC9BE6}" srcOrd="4" destOrd="0" presId="urn:microsoft.com/office/officeart/2005/8/layout/vList2"/>
    <dgm:cxn modelId="{ED31A01C-253C-466E-9EB0-703801BBDE43}" type="presParOf" srcId="{A4A954EA-891C-4F5D-B9D1-3CE72F594399}" destId="{7043E420-4E0D-4686-90D9-7EEB1CBBD1AF}" srcOrd="5" destOrd="0" presId="urn:microsoft.com/office/officeart/2005/8/layout/vList2"/>
    <dgm:cxn modelId="{BA0326EA-4FBF-4A8C-92CD-80552E7A064C}" type="presParOf" srcId="{A4A954EA-891C-4F5D-B9D1-3CE72F594399}" destId="{58E5D904-0BE3-4BEB-8362-55BA3BDE3B0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A1F253-E2B8-4757-B0AA-DEACF1E95E5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B629636-4C83-495F-8D5B-0A7A214506E8}">
      <dgm:prSet/>
      <dgm:spPr/>
      <dgm:t>
        <a:bodyPr/>
        <a:lstStyle/>
        <a:p>
          <a:r>
            <a:rPr lang="en-US"/>
            <a:t>What is one thing I learned from our class readings?</a:t>
          </a:r>
        </a:p>
      </dgm:t>
    </dgm:pt>
    <dgm:pt modelId="{36E4FDC8-523B-4C22-B6A5-CF1C9C716962}" type="parTrans" cxnId="{92477F4D-2A40-4F99-8172-DDD6BA2997DE}">
      <dgm:prSet/>
      <dgm:spPr/>
      <dgm:t>
        <a:bodyPr/>
        <a:lstStyle/>
        <a:p>
          <a:endParaRPr lang="en-US"/>
        </a:p>
      </dgm:t>
    </dgm:pt>
    <dgm:pt modelId="{707F9C05-C8EB-42A3-B59B-094CA95AE1ED}" type="sibTrans" cxnId="{92477F4D-2A40-4F99-8172-DDD6BA2997DE}">
      <dgm:prSet/>
      <dgm:spPr/>
      <dgm:t>
        <a:bodyPr/>
        <a:lstStyle/>
        <a:p>
          <a:endParaRPr lang="en-US"/>
        </a:p>
      </dgm:t>
    </dgm:pt>
    <dgm:pt modelId="{5B667B17-B4E0-4D84-8EF8-E72FE13C5158}">
      <dgm:prSet/>
      <dgm:spPr/>
      <dgm:t>
        <a:bodyPr/>
        <a:lstStyle/>
        <a:p>
          <a:r>
            <a:rPr lang="en-US"/>
            <a:t>What is one thing I learned from today’s class?</a:t>
          </a:r>
        </a:p>
      </dgm:t>
    </dgm:pt>
    <dgm:pt modelId="{AEEBFB00-B31B-48C0-8F32-91F946D00B20}" type="parTrans" cxnId="{A5B17871-A472-4FAA-847E-2D8AE45CE6AC}">
      <dgm:prSet/>
      <dgm:spPr/>
      <dgm:t>
        <a:bodyPr/>
        <a:lstStyle/>
        <a:p>
          <a:endParaRPr lang="en-US"/>
        </a:p>
      </dgm:t>
    </dgm:pt>
    <dgm:pt modelId="{A5A4872D-D993-4C6E-A1E1-479EEEE18E4E}" type="sibTrans" cxnId="{A5B17871-A472-4FAA-847E-2D8AE45CE6AC}">
      <dgm:prSet/>
      <dgm:spPr/>
      <dgm:t>
        <a:bodyPr/>
        <a:lstStyle/>
        <a:p>
          <a:endParaRPr lang="en-US"/>
        </a:p>
      </dgm:t>
    </dgm:pt>
    <dgm:pt modelId="{5B7C5692-F329-4D54-BB6B-6C6FF1EE9369}">
      <dgm:prSet/>
      <dgm:spPr/>
      <dgm:t>
        <a:bodyPr/>
        <a:lstStyle/>
        <a:p>
          <a:r>
            <a:rPr lang="en-US"/>
            <a:t>What am I unclear or would like to know more about?</a:t>
          </a:r>
        </a:p>
      </dgm:t>
    </dgm:pt>
    <dgm:pt modelId="{B73E02F0-CE53-41E4-9063-C3365D2ED54D}" type="parTrans" cxnId="{7FD2F948-6BE0-4BC3-B141-70E72A211B5D}">
      <dgm:prSet/>
      <dgm:spPr/>
      <dgm:t>
        <a:bodyPr/>
        <a:lstStyle/>
        <a:p>
          <a:endParaRPr lang="en-US"/>
        </a:p>
      </dgm:t>
    </dgm:pt>
    <dgm:pt modelId="{F565434A-A3CB-4F13-B92D-40CB6FFC3010}" type="sibTrans" cxnId="{7FD2F948-6BE0-4BC3-B141-70E72A211B5D}">
      <dgm:prSet/>
      <dgm:spPr/>
      <dgm:t>
        <a:bodyPr/>
        <a:lstStyle/>
        <a:p>
          <a:endParaRPr lang="en-US"/>
        </a:p>
      </dgm:t>
    </dgm:pt>
    <dgm:pt modelId="{59D41684-5F2A-40FB-97C9-11EBD821916C}" type="pres">
      <dgm:prSet presAssocID="{08A1F253-E2B8-4757-B0AA-DEACF1E95E53}" presName="linear" presStyleCnt="0">
        <dgm:presLayoutVars>
          <dgm:animLvl val="lvl"/>
          <dgm:resizeHandles val="exact"/>
        </dgm:presLayoutVars>
      </dgm:prSet>
      <dgm:spPr/>
    </dgm:pt>
    <dgm:pt modelId="{46BBF829-65EF-4610-8F9F-2EB69A6AE9B4}" type="pres">
      <dgm:prSet presAssocID="{3B629636-4C83-495F-8D5B-0A7A214506E8}" presName="parentText" presStyleLbl="node1" presStyleIdx="0" presStyleCnt="3">
        <dgm:presLayoutVars>
          <dgm:chMax val="0"/>
          <dgm:bulletEnabled val="1"/>
        </dgm:presLayoutVars>
      </dgm:prSet>
      <dgm:spPr/>
    </dgm:pt>
    <dgm:pt modelId="{4D5D3D96-C0E6-481A-8E37-EF25E279DA60}" type="pres">
      <dgm:prSet presAssocID="{707F9C05-C8EB-42A3-B59B-094CA95AE1ED}" presName="spacer" presStyleCnt="0"/>
      <dgm:spPr/>
    </dgm:pt>
    <dgm:pt modelId="{001C3EC5-A55C-4B44-992E-2A45142E80A7}" type="pres">
      <dgm:prSet presAssocID="{5B667B17-B4E0-4D84-8EF8-E72FE13C5158}" presName="parentText" presStyleLbl="node1" presStyleIdx="1" presStyleCnt="3">
        <dgm:presLayoutVars>
          <dgm:chMax val="0"/>
          <dgm:bulletEnabled val="1"/>
        </dgm:presLayoutVars>
      </dgm:prSet>
      <dgm:spPr/>
    </dgm:pt>
    <dgm:pt modelId="{8A2B25DF-D097-4C68-BA1E-8A18F4B5CA49}" type="pres">
      <dgm:prSet presAssocID="{A5A4872D-D993-4C6E-A1E1-479EEEE18E4E}" presName="spacer" presStyleCnt="0"/>
      <dgm:spPr/>
    </dgm:pt>
    <dgm:pt modelId="{877E3404-C999-47F7-8F10-A3E6EEB418F9}" type="pres">
      <dgm:prSet presAssocID="{5B7C5692-F329-4D54-BB6B-6C6FF1EE9369}" presName="parentText" presStyleLbl="node1" presStyleIdx="2" presStyleCnt="3">
        <dgm:presLayoutVars>
          <dgm:chMax val="0"/>
          <dgm:bulletEnabled val="1"/>
        </dgm:presLayoutVars>
      </dgm:prSet>
      <dgm:spPr/>
    </dgm:pt>
  </dgm:ptLst>
  <dgm:cxnLst>
    <dgm:cxn modelId="{8FD7EC5C-DC1D-4F8A-94C0-0EBC7E458846}" type="presOf" srcId="{5B667B17-B4E0-4D84-8EF8-E72FE13C5158}" destId="{001C3EC5-A55C-4B44-992E-2A45142E80A7}" srcOrd="0" destOrd="0" presId="urn:microsoft.com/office/officeart/2005/8/layout/vList2"/>
    <dgm:cxn modelId="{074FA668-F4B3-49DC-8FE2-81E6DE39EF89}" type="presOf" srcId="{3B629636-4C83-495F-8D5B-0A7A214506E8}" destId="{46BBF829-65EF-4610-8F9F-2EB69A6AE9B4}" srcOrd="0" destOrd="0" presId="urn:microsoft.com/office/officeart/2005/8/layout/vList2"/>
    <dgm:cxn modelId="{7FD2F948-6BE0-4BC3-B141-70E72A211B5D}" srcId="{08A1F253-E2B8-4757-B0AA-DEACF1E95E53}" destId="{5B7C5692-F329-4D54-BB6B-6C6FF1EE9369}" srcOrd="2" destOrd="0" parTransId="{B73E02F0-CE53-41E4-9063-C3365D2ED54D}" sibTransId="{F565434A-A3CB-4F13-B92D-40CB6FFC3010}"/>
    <dgm:cxn modelId="{92477F4D-2A40-4F99-8172-DDD6BA2997DE}" srcId="{08A1F253-E2B8-4757-B0AA-DEACF1E95E53}" destId="{3B629636-4C83-495F-8D5B-0A7A214506E8}" srcOrd="0" destOrd="0" parTransId="{36E4FDC8-523B-4C22-B6A5-CF1C9C716962}" sibTransId="{707F9C05-C8EB-42A3-B59B-094CA95AE1ED}"/>
    <dgm:cxn modelId="{A5B17871-A472-4FAA-847E-2D8AE45CE6AC}" srcId="{08A1F253-E2B8-4757-B0AA-DEACF1E95E53}" destId="{5B667B17-B4E0-4D84-8EF8-E72FE13C5158}" srcOrd="1" destOrd="0" parTransId="{AEEBFB00-B31B-48C0-8F32-91F946D00B20}" sibTransId="{A5A4872D-D993-4C6E-A1E1-479EEEE18E4E}"/>
    <dgm:cxn modelId="{B133E0AC-6FF7-42F4-93C3-339AD97E7EF9}" type="presOf" srcId="{08A1F253-E2B8-4757-B0AA-DEACF1E95E53}" destId="{59D41684-5F2A-40FB-97C9-11EBD821916C}" srcOrd="0" destOrd="0" presId="urn:microsoft.com/office/officeart/2005/8/layout/vList2"/>
    <dgm:cxn modelId="{47659EFC-643F-45D6-975E-7EF539189D8A}" type="presOf" srcId="{5B7C5692-F329-4D54-BB6B-6C6FF1EE9369}" destId="{877E3404-C999-47F7-8F10-A3E6EEB418F9}" srcOrd="0" destOrd="0" presId="urn:microsoft.com/office/officeart/2005/8/layout/vList2"/>
    <dgm:cxn modelId="{61F3C5F2-DA5D-471C-BB8E-2E19262C4157}" type="presParOf" srcId="{59D41684-5F2A-40FB-97C9-11EBD821916C}" destId="{46BBF829-65EF-4610-8F9F-2EB69A6AE9B4}" srcOrd="0" destOrd="0" presId="urn:microsoft.com/office/officeart/2005/8/layout/vList2"/>
    <dgm:cxn modelId="{030C7DAB-CA6B-4946-9D1D-1479A9D50818}" type="presParOf" srcId="{59D41684-5F2A-40FB-97C9-11EBD821916C}" destId="{4D5D3D96-C0E6-481A-8E37-EF25E279DA60}" srcOrd="1" destOrd="0" presId="urn:microsoft.com/office/officeart/2005/8/layout/vList2"/>
    <dgm:cxn modelId="{97F7FA5C-0F2E-475C-BFC0-3CEADC6C772C}" type="presParOf" srcId="{59D41684-5F2A-40FB-97C9-11EBD821916C}" destId="{001C3EC5-A55C-4B44-992E-2A45142E80A7}" srcOrd="2" destOrd="0" presId="urn:microsoft.com/office/officeart/2005/8/layout/vList2"/>
    <dgm:cxn modelId="{CB6C7654-BC1A-44E3-8BE4-28554CD79FAC}" type="presParOf" srcId="{59D41684-5F2A-40FB-97C9-11EBD821916C}" destId="{8A2B25DF-D097-4C68-BA1E-8A18F4B5CA49}" srcOrd="3" destOrd="0" presId="urn:microsoft.com/office/officeart/2005/8/layout/vList2"/>
    <dgm:cxn modelId="{D74E95C1-540A-4724-B468-AE21DDFB6739}" type="presParOf" srcId="{59D41684-5F2A-40FB-97C9-11EBD821916C}" destId="{877E3404-C999-47F7-8F10-A3E6EEB418F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F60C3-EE01-4FCC-A1C7-F2B6DB5777F2}">
      <dsp:nvSpPr>
        <dsp:cNvPr id="0" name=""/>
        <dsp:cNvSpPr/>
      </dsp:nvSpPr>
      <dsp:spPr>
        <a:xfrm>
          <a:off x="0" y="719"/>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60E61E-9142-459A-91B6-01DAB1B156E4}">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35D3F609-B6F9-4464-94AA-83BEF0330AEA}">
      <dsp:nvSpPr>
        <dsp:cNvPr id="0" name=""/>
        <dsp:cNvSpPr/>
      </dsp:nvSpPr>
      <dsp:spPr>
        <a:xfrm>
          <a:off x="1945450" y="719"/>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en-US" sz="2500" kern="1200" dirty="0"/>
            <a:t>Create Discussion Sub-Groups</a:t>
          </a:r>
        </a:p>
      </dsp:txBody>
      <dsp:txXfrm>
        <a:off x="1945450" y="719"/>
        <a:ext cx="4643240" cy="1684372"/>
      </dsp:txXfrm>
    </dsp:sp>
    <dsp:sp modelId="{2FA031AC-06D2-4BF8-B2F8-DFC80FC0A2D3}">
      <dsp:nvSpPr>
        <dsp:cNvPr id="0" name=""/>
        <dsp:cNvSpPr/>
      </dsp:nvSpPr>
      <dsp:spPr>
        <a:xfrm>
          <a:off x="0" y="2106185"/>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2BCF87-3AC5-4D04-9BEC-1E5C043166D9}">
      <dsp:nvSpPr>
        <dsp:cNvPr id="0" name=""/>
        <dsp:cNvSpPr/>
      </dsp:nvSpPr>
      <dsp:spPr>
        <a:xfrm>
          <a:off x="509522" y="2485169"/>
          <a:ext cx="926404" cy="9264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D7264E99-4BEB-47DE-8BD9-557DBA72BC5C}">
      <dsp:nvSpPr>
        <dsp:cNvPr id="0" name=""/>
        <dsp:cNvSpPr/>
      </dsp:nvSpPr>
      <dsp:spPr>
        <a:xfrm>
          <a:off x="1945450" y="2106185"/>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en-US" sz="2500" kern="1200" dirty="0"/>
            <a:t>Respond with Video or Written Comments</a:t>
          </a:r>
        </a:p>
      </dsp:txBody>
      <dsp:txXfrm>
        <a:off x="1945450" y="2106185"/>
        <a:ext cx="4643240" cy="1684372"/>
      </dsp:txXfrm>
    </dsp:sp>
    <dsp:sp modelId="{44E8A1E2-EE78-4E6E-A3E2-3325CECC0AA2}">
      <dsp:nvSpPr>
        <dsp:cNvPr id="0" name=""/>
        <dsp:cNvSpPr/>
      </dsp:nvSpPr>
      <dsp:spPr>
        <a:xfrm>
          <a:off x="0" y="4211650"/>
          <a:ext cx="6588691"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E97F8-F667-4E0F-8F35-A596DD0551BA}">
      <dsp:nvSpPr>
        <dsp:cNvPr id="0" name=""/>
        <dsp:cNvSpPr/>
      </dsp:nvSpPr>
      <dsp:spPr>
        <a:xfrm>
          <a:off x="509522" y="4590634"/>
          <a:ext cx="926404" cy="9264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3AB80A5A-60EA-4B14-A885-F843BE48F4E6}">
      <dsp:nvSpPr>
        <dsp:cNvPr id="0" name=""/>
        <dsp:cNvSpPr/>
      </dsp:nvSpPr>
      <dsp:spPr>
        <a:xfrm>
          <a:off x="1945450" y="4211650"/>
          <a:ext cx="4643240"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en-US" sz="2500" kern="1200" dirty="0"/>
            <a:t>Surface and Praise Excellent Posts</a:t>
          </a:r>
        </a:p>
      </dsp:txBody>
      <dsp:txXfrm>
        <a:off x="1945450" y="4211650"/>
        <a:ext cx="4643240" cy="1684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05274-27E3-4C47-B900-A2313DBECBB1}">
      <dsp:nvSpPr>
        <dsp:cNvPr id="0" name=""/>
        <dsp:cNvSpPr/>
      </dsp:nvSpPr>
      <dsp:spPr>
        <a:xfrm>
          <a:off x="0" y="342634"/>
          <a:ext cx="4771607" cy="16426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What is helping you engage?</a:t>
          </a:r>
        </a:p>
      </dsp:txBody>
      <dsp:txXfrm>
        <a:off x="80189" y="422823"/>
        <a:ext cx="4611229" cy="1482302"/>
      </dsp:txXfrm>
    </dsp:sp>
    <dsp:sp modelId="{983D63EB-0DBA-41C9-A1C9-D3CE7000B24D}">
      <dsp:nvSpPr>
        <dsp:cNvPr id="0" name=""/>
        <dsp:cNvSpPr/>
      </dsp:nvSpPr>
      <dsp:spPr>
        <a:xfrm>
          <a:off x="0" y="2097634"/>
          <a:ext cx="4771607" cy="16426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What is not helping you engage?</a:t>
          </a:r>
        </a:p>
      </dsp:txBody>
      <dsp:txXfrm>
        <a:off x="80189" y="2177823"/>
        <a:ext cx="4611229" cy="1482302"/>
      </dsp:txXfrm>
    </dsp:sp>
    <dsp:sp modelId="{2F83E758-D890-430C-A925-FF193FE11895}">
      <dsp:nvSpPr>
        <dsp:cNvPr id="0" name=""/>
        <dsp:cNvSpPr/>
      </dsp:nvSpPr>
      <dsp:spPr>
        <a:xfrm>
          <a:off x="0" y="3852634"/>
          <a:ext cx="4771607" cy="16426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What could we do differently?</a:t>
          </a:r>
        </a:p>
      </dsp:txBody>
      <dsp:txXfrm>
        <a:off x="80189" y="3932823"/>
        <a:ext cx="4611229" cy="1482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8459B-D6AB-46CF-A878-010281057CE9}">
      <dsp:nvSpPr>
        <dsp:cNvPr id="0" name=""/>
        <dsp:cNvSpPr/>
      </dsp:nvSpPr>
      <dsp:spPr>
        <a:xfrm>
          <a:off x="0" y="819180"/>
          <a:ext cx="9982200" cy="730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32CEAC-D612-481B-B751-A4AAAFE954A3}">
      <dsp:nvSpPr>
        <dsp:cNvPr id="0" name=""/>
        <dsp:cNvSpPr/>
      </dsp:nvSpPr>
      <dsp:spPr>
        <a:xfrm>
          <a:off x="499110" y="391140"/>
          <a:ext cx="6987540" cy="8560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1289050">
            <a:lnSpc>
              <a:spcPct val="90000"/>
            </a:lnSpc>
            <a:spcBef>
              <a:spcPct val="0"/>
            </a:spcBef>
            <a:spcAft>
              <a:spcPct val="35000"/>
            </a:spcAft>
            <a:buNone/>
          </a:pPr>
          <a:r>
            <a:rPr lang="en-US" sz="2900" kern="1200" dirty="0"/>
            <a:t>An Analogy: What’s It Like?</a:t>
          </a:r>
        </a:p>
      </dsp:txBody>
      <dsp:txXfrm>
        <a:off x="540900" y="432930"/>
        <a:ext cx="6903960" cy="772500"/>
      </dsp:txXfrm>
    </dsp:sp>
    <dsp:sp modelId="{35BB8200-BB1B-4381-82D3-285D0E38A3C6}">
      <dsp:nvSpPr>
        <dsp:cNvPr id="0" name=""/>
        <dsp:cNvSpPr/>
      </dsp:nvSpPr>
      <dsp:spPr>
        <a:xfrm>
          <a:off x="0" y="2134620"/>
          <a:ext cx="9982200" cy="730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8A8D1-BADE-4CA0-9454-58E3C1E3F52B}">
      <dsp:nvSpPr>
        <dsp:cNvPr id="0" name=""/>
        <dsp:cNvSpPr/>
      </dsp:nvSpPr>
      <dsp:spPr>
        <a:xfrm>
          <a:off x="499110" y="1706580"/>
          <a:ext cx="6987540" cy="8560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1289050">
            <a:lnSpc>
              <a:spcPct val="90000"/>
            </a:lnSpc>
            <a:spcBef>
              <a:spcPct val="0"/>
            </a:spcBef>
            <a:spcAft>
              <a:spcPct val="35000"/>
            </a:spcAft>
            <a:buNone/>
          </a:pPr>
          <a:r>
            <a:rPr lang="en-US" sz="2900" kern="1200" dirty="0"/>
            <a:t>An Example: Where Have You Seen It?</a:t>
          </a:r>
        </a:p>
      </dsp:txBody>
      <dsp:txXfrm>
        <a:off x="540900" y="1748370"/>
        <a:ext cx="6903960" cy="772500"/>
      </dsp:txXfrm>
    </dsp:sp>
    <dsp:sp modelId="{391A422D-A798-4F30-AFAD-7066114B0226}">
      <dsp:nvSpPr>
        <dsp:cNvPr id="0" name=""/>
        <dsp:cNvSpPr/>
      </dsp:nvSpPr>
      <dsp:spPr>
        <a:xfrm>
          <a:off x="0" y="3450060"/>
          <a:ext cx="9982200" cy="7308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E79FA3-F586-4511-9B28-E031363B4ADD}">
      <dsp:nvSpPr>
        <dsp:cNvPr id="0" name=""/>
        <dsp:cNvSpPr/>
      </dsp:nvSpPr>
      <dsp:spPr>
        <a:xfrm>
          <a:off x="499110" y="3022019"/>
          <a:ext cx="6987540" cy="85608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4112" tIns="0" rIns="264112" bIns="0" numCol="1" spcCol="1270" anchor="ctr" anchorCtr="0">
          <a:noAutofit/>
        </a:bodyPr>
        <a:lstStyle/>
        <a:p>
          <a:pPr marL="0" lvl="0" indent="0" algn="l" defTabSz="1289050">
            <a:lnSpc>
              <a:spcPct val="90000"/>
            </a:lnSpc>
            <a:spcBef>
              <a:spcPct val="0"/>
            </a:spcBef>
            <a:spcAft>
              <a:spcPct val="35000"/>
            </a:spcAft>
            <a:buNone/>
          </a:pPr>
          <a:r>
            <a:rPr lang="en-US" sz="2900" kern="1200" dirty="0"/>
            <a:t>A Reason: Why Does It Matter?</a:t>
          </a:r>
        </a:p>
      </dsp:txBody>
      <dsp:txXfrm>
        <a:off x="540900" y="3063809"/>
        <a:ext cx="6903960"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0446-FAB4-4F11-A39E-59D1AC75D0A5}">
      <dsp:nvSpPr>
        <dsp:cNvPr id="0" name=""/>
        <dsp:cNvSpPr/>
      </dsp:nvSpPr>
      <dsp:spPr>
        <a:xfrm>
          <a:off x="0" y="36570"/>
          <a:ext cx="6900512" cy="1257750"/>
        </a:xfrm>
        <a:prstGeom prst="round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Low-Stakes</a:t>
          </a:r>
        </a:p>
      </dsp:txBody>
      <dsp:txXfrm>
        <a:off x="61398" y="97968"/>
        <a:ext cx="6777716" cy="1134954"/>
      </dsp:txXfrm>
    </dsp:sp>
    <dsp:sp modelId="{2347D069-F335-405D-B522-264D2BC975AC}">
      <dsp:nvSpPr>
        <dsp:cNvPr id="0" name=""/>
        <dsp:cNvSpPr/>
      </dsp:nvSpPr>
      <dsp:spPr>
        <a:xfrm>
          <a:off x="0" y="1438320"/>
          <a:ext cx="6900512" cy="1257750"/>
        </a:xfrm>
        <a:prstGeom prst="roundRect">
          <a:avLst/>
        </a:prstGeom>
        <a:solidFill>
          <a:schemeClr val="accent5">
            <a:hueOff val="-99945"/>
            <a:satOff val="-5807"/>
            <a:lumOff val="1699"/>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Re-Takes</a:t>
          </a:r>
        </a:p>
      </dsp:txBody>
      <dsp:txXfrm>
        <a:off x="61398" y="1499718"/>
        <a:ext cx="6777716" cy="1134954"/>
      </dsp:txXfrm>
    </dsp:sp>
    <dsp:sp modelId="{1E6F61CA-6C5D-4622-855C-C81D52AC9BE6}">
      <dsp:nvSpPr>
        <dsp:cNvPr id="0" name=""/>
        <dsp:cNvSpPr/>
      </dsp:nvSpPr>
      <dsp:spPr>
        <a:xfrm>
          <a:off x="0" y="2840070"/>
          <a:ext cx="6900512" cy="1257750"/>
        </a:xfrm>
        <a:prstGeom prst="roundRect">
          <a:avLst/>
        </a:prstGeom>
        <a:solidFill>
          <a:schemeClr val="accent5">
            <a:hueOff val="-199890"/>
            <a:satOff val="-11615"/>
            <a:lumOff val="3398"/>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Group Quizzes</a:t>
          </a:r>
        </a:p>
      </dsp:txBody>
      <dsp:txXfrm>
        <a:off x="61398" y="2901468"/>
        <a:ext cx="6777716" cy="1134954"/>
      </dsp:txXfrm>
    </dsp:sp>
    <dsp:sp modelId="{58E5D904-0BE3-4BEB-8362-55BA3BDE3B0D}">
      <dsp:nvSpPr>
        <dsp:cNvPr id="0" name=""/>
        <dsp:cNvSpPr/>
      </dsp:nvSpPr>
      <dsp:spPr>
        <a:xfrm>
          <a:off x="0" y="4241820"/>
          <a:ext cx="6900512" cy="1257750"/>
        </a:xfrm>
        <a:prstGeom prst="roundRect">
          <a:avLst/>
        </a:prstGeom>
        <a:solidFill>
          <a:schemeClr val="accent5">
            <a:hueOff val="-299835"/>
            <a:satOff val="-17422"/>
            <a:lumOff val="509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US" sz="5000" kern="1200"/>
            <a:t>Dropped Scores</a:t>
          </a:r>
        </a:p>
      </dsp:txBody>
      <dsp:txXfrm>
        <a:off x="61398" y="4303218"/>
        <a:ext cx="6777716" cy="1134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BF829-65EF-4610-8F9F-2EB69A6AE9B4}">
      <dsp:nvSpPr>
        <dsp:cNvPr id="0" name=""/>
        <dsp:cNvSpPr/>
      </dsp:nvSpPr>
      <dsp:spPr>
        <a:xfrm>
          <a:off x="0" y="311533"/>
          <a:ext cx="6494462" cy="1600560"/>
        </a:xfrm>
        <a:prstGeom prst="round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What is one thing I learned from our class readings?</a:t>
          </a:r>
        </a:p>
      </dsp:txBody>
      <dsp:txXfrm>
        <a:off x="78133" y="389666"/>
        <a:ext cx="6338196" cy="1444294"/>
      </dsp:txXfrm>
    </dsp:sp>
    <dsp:sp modelId="{001C3EC5-A55C-4B44-992E-2A45142E80A7}">
      <dsp:nvSpPr>
        <dsp:cNvPr id="0" name=""/>
        <dsp:cNvSpPr/>
      </dsp:nvSpPr>
      <dsp:spPr>
        <a:xfrm>
          <a:off x="0" y="2021533"/>
          <a:ext cx="6494462" cy="1600560"/>
        </a:xfrm>
        <a:prstGeom prst="roundRect">
          <a:avLst/>
        </a:prstGeom>
        <a:solidFill>
          <a:schemeClr val="accent2">
            <a:hueOff val="3548044"/>
            <a:satOff val="1316"/>
            <a:lumOff val="-3824"/>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What is one thing I learned from today’s class?</a:t>
          </a:r>
        </a:p>
      </dsp:txBody>
      <dsp:txXfrm>
        <a:off x="78133" y="2099666"/>
        <a:ext cx="6338196" cy="1444294"/>
      </dsp:txXfrm>
    </dsp:sp>
    <dsp:sp modelId="{877E3404-C999-47F7-8F10-A3E6EEB418F9}">
      <dsp:nvSpPr>
        <dsp:cNvPr id="0" name=""/>
        <dsp:cNvSpPr/>
      </dsp:nvSpPr>
      <dsp:spPr>
        <a:xfrm>
          <a:off x="0" y="3731534"/>
          <a:ext cx="6494462" cy="1600560"/>
        </a:xfrm>
        <a:prstGeom prst="roundRect">
          <a:avLst/>
        </a:prstGeom>
        <a:solidFill>
          <a:schemeClr val="accent2">
            <a:hueOff val="7096088"/>
            <a:satOff val="2633"/>
            <a:lumOff val="-7647"/>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What am I unclear or would like to know more about?</a:t>
          </a:r>
        </a:p>
      </dsp:txBody>
      <dsp:txXfrm>
        <a:off x="78133" y="3809667"/>
        <a:ext cx="6338196" cy="14442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2/12/2021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2/12/2021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180012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3135919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144047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74234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what changes they might like to make to their upcoming syllabus . . </a:t>
            </a:r>
            <a:r>
              <a:rPr lang="en-US"/>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816571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a:t>
            </a:r>
            <a:r>
              <a:rPr lang="en-US" baseline="0" dirty="0"/>
              <a:t> Concepts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49421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Retrieval is good; thinking + retrieval</a:t>
            </a:r>
            <a:r>
              <a:rPr lang="en-US" baseline="0" dirty="0"/>
              <a:t> is even better.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944130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30</a:t>
            </a:fld>
            <a:endParaRPr lang="en-US"/>
          </a:p>
        </p:txBody>
      </p:sp>
    </p:spTree>
    <p:extLst>
      <p:ext uri="{BB962C8B-B14F-4D97-AF65-F5344CB8AC3E}">
        <p14:creationId xmlns:p14="http://schemas.microsoft.com/office/powerpoint/2010/main" val="136906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Think-pair-share.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298519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29968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60534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16088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13609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831375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4156664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421111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72676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19406739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2/12/2021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2/12/2021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2/12/2021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2/12/2021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2/12/2021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2/12/2021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2/12/2021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2/12/2021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2/12/2021</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4.tiff"/><Relationship Id="rId3" Type="http://schemas.openxmlformats.org/officeDocument/2006/relationships/image" Target="../media/image19.tiff"/><Relationship Id="rId7" Type="http://schemas.openxmlformats.org/officeDocument/2006/relationships/image" Target="../media/image23.tiff"/><Relationship Id="rId2" Type="http://schemas.openxmlformats.org/officeDocument/2006/relationships/image" Target="../media/image18.tiff"/><Relationship Id="rId1" Type="http://schemas.openxmlformats.org/officeDocument/2006/relationships/slideLayout" Target="../slideLayouts/slideLayout8.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4A00A0F-4402-4942-9F78-0569BA8BBF6B}"/>
              </a:ext>
            </a:extLst>
          </p:cNvPr>
          <p:cNvSpPr>
            <a:spLocks noGrp="1"/>
          </p:cNvSpPr>
          <p:nvPr>
            <p:ph type="ctrTitle" idx="4294967295"/>
          </p:nvPr>
        </p:nvSpPr>
        <p:spPr>
          <a:xfrm>
            <a:off x="795342" y="637953"/>
            <a:ext cx="8272458" cy="3189507"/>
          </a:xfrm>
        </p:spPr>
        <p:txBody>
          <a:bodyPr vert="horz" lIns="91440" tIns="45720" rIns="91440" bIns="45720" rtlCol="0" anchor="b">
            <a:normAutofit fontScale="90000"/>
          </a:bodyPr>
          <a:lstStyle/>
          <a:p>
            <a:br>
              <a:rPr lang="en-US" sz="5600" kern="1200" dirty="0">
                <a:solidFill>
                  <a:srgbClr val="FFFFFF"/>
                </a:solidFill>
                <a:latin typeface="+mj-lt"/>
                <a:ea typeface="+mj-ea"/>
                <a:cs typeface="+mj-cs"/>
              </a:rPr>
            </a:br>
            <a:r>
              <a:rPr lang="en-US" sz="5600" kern="1200" dirty="0">
                <a:solidFill>
                  <a:srgbClr val="FFFFFF"/>
                </a:solidFill>
                <a:latin typeface="+mj-lt"/>
                <a:ea typeface="+mj-ea"/>
                <a:cs typeface="+mj-cs"/>
              </a:rPr>
              <a:t>Small Teaching</a:t>
            </a:r>
            <a:br>
              <a:rPr lang="en-US" sz="5600" kern="1200" dirty="0">
                <a:solidFill>
                  <a:srgbClr val="FFFFFF"/>
                </a:solidFill>
                <a:latin typeface="+mj-lt"/>
                <a:ea typeface="+mj-ea"/>
                <a:cs typeface="+mj-cs"/>
              </a:rPr>
            </a:br>
            <a:br>
              <a:rPr lang="en-US" sz="5600" kern="1200" dirty="0">
                <a:solidFill>
                  <a:srgbClr val="FFFFFF"/>
                </a:solidFill>
                <a:latin typeface="+mj-lt"/>
                <a:ea typeface="+mj-ea"/>
                <a:cs typeface="+mj-cs"/>
              </a:rPr>
            </a:br>
            <a:r>
              <a:rPr lang="en-US" sz="5600" kern="1200" dirty="0">
                <a:solidFill>
                  <a:srgbClr val="FFFFFF"/>
                </a:solidFill>
                <a:latin typeface="+mj-lt"/>
                <a:ea typeface="+mj-ea"/>
                <a:cs typeface="+mj-cs"/>
              </a:rPr>
              <a:t>From Minor Changes to</a:t>
            </a:r>
            <a:br>
              <a:rPr lang="en-US" sz="5600" kern="1200" dirty="0">
                <a:solidFill>
                  <a:srgbClr val="FFFFFF"/>
                </a:solidFill>
                <a:latin typeface="+mj-lt"/>
                <a:ea typeface="+mj-ea"/>
                <a:cs typeface="+mj-cs"/>
              </a:rPr>
            </a:br>
            <a:r>
              <a:rPr lang="en-US" sz="5600" kern="1200" dirty="0">
                <a:solidFill>
                  <a:srgbClr val="FFFFFF"/>
                </a:solidFill>
                <a:latin typeface="+mj-lt"/>
                <a:ea typeface="+mj-ea"/>
                <a:cs typeface="+mj-cs"/>
              </a:rPr>
              <a:t>Major Learning</a:t>
            </a:r>
          </a:p>
        </p:txBody>
      </p:sp>
      <p:sp>
        <p:nvSpPr>
          <p:cNvPr id="14"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Subtitle 4">
            <a:extLst>
              <a:ext uri="{FF2B5EF4-FFF2-40B4-BE49-F238E27FC236}">
                <a16:creationId xmlns:a16="http://schemas.microsoft.com/office/drawing/2014/main" id="{B55ACDAB-C564-461E-A3AB-EB07CDFF89A1}"/>
              </a:ext>
            </a:extLst>
          </p:cNvPr>
          <p:cNvSpPr>
            <a:spLocks noGrp="1"/>
          </p:cNvSpPr>
          <p:nvPr>
            <p:ph type="subTitle" idx="4294967295"/>
          </p:nvPr>
        </p:nvSpPr>
        <p:spPr>
          <a:xfrm>
            <a:off x="795342" y="4377268"/>
            <a:ext cx="7970903" cy="1280582"/>
          </a:xfrm>
        </p:spPr>
        <p:txBody>
          <a:bodyPr vert="horz" lIns="91440" tIns="45720" rIns="91440" bIns="45720" rtlCol="0" anchor="t">
            <a:normAutofit fontScale="70000" lnSpcReduction="20000"/>
          </a:bodyPr>
          <a:lstStyle/>
          <a:p>
            <a:pPr marL="0" indent="0">
              <a:spcBef>
                <a:spcPts val="1000"/>
              </a:spcBef>
              <a:spcAft>
                <a:spcPts val="600"/>
              </a:spcAft>
              <a:buNone/>
            </a:pPr>
            <a:r>
              <a:rPr lang="en-US" sz="3200" kern="1200" dirty="0">
                <a:solidFill>
                  <a:srgbClr val="FEFFFF"/>
                </a:solidFill>
                <a:latin typeface="+mn-lt"/>
                <a:ea typeface="+mn-ea"/>
                <a:cs typeface="+mn-cs"/>
              </a:rPr>
              <a:t>James M. Lang</a:t>
            </a:r>
          </a:p>
          <a:p>
            <a:pPr marL="0" indent="0">
              <a:spcBef>
                <a:spcPts val="1000"/>
              </a:spcBef>
              <a:spcAft>
                <a:spcPts val="600"/>
              </a:spcAft>
              <a:buNone/>
            </a:pPr>
            <a:r>
              <a:rPr lang="en-US" sz="3200" kern="1200" dirty="0">
                <a:solidFill>
                  <a:srgbClr val="FEFFFF"/>
                </a:solidFill>
                <a:latin typeface="+mn-lt"/>
                <a:ea typeface="+mn-ea"/>
                <a:cs typeface="+mn-cs"/>
              </a:rPr>
              <a:t>Assumption University</a:t>
            </a:r>
          </a:p>
          <a:p>
            <a:pPr marL="0" indent="0">
              <a:spcBef>
                <a:spcPts val="1000"/>
              </a:spcBef>
              <a:spcAft>
                <a:spcPts val="600"/>
              </a:spcAft>
              <a:buNone/>
            </a:pPr>
            <a:r>
              <a:rPr lang="en-US" sz="3200" kern="1200" dirty="0">
                <a:solidFill>
                  <a:srgbClr val="FEFFFF"/>
                </a:solidFill>
                <a:latin typeface="+mn-lt"/>
                <a:ea typeface="+mn-ea"/>
                <a:cs typeface="+mn-cs"/>
              </a:rPr>
              <a:t>@</a:t>
            </a:r>
            <a:r>
              <a:rPr lang="en-US" sz="3200" kern="1200" dirty="0" err="1">
                <a:solidFill>
                  <a:srgbClr val="FEFFFF"/>
                </a:solidFill>
                <a:latin typeface="+mn-lt"/>
                <a:ea typeface="+mn-ea"/>
                <a:cs typeface="+mn-cs"/>
              </a:rPr>
              <a:t>LangOnCourse</a:t>
            </a:r>
            <a:endParaRPr lang="en-US" sz="3200" kern="1200" dirty="0">
              <a:solidFill>
                <a:srgbClr val="FEFFFF"/>
              </a:solidFill>
              <a:latin typeface="+mn-lt"/>
              <a:ea typeface="+mn-ea"/>
              <a:cs typeface="+mn-cs"/>
            </a:endParaRPr>
          </a:p>
        </p:txBody>
      </p:sp>
      <p:sp>
        <p:nvSpPr>
          <p:cNvPr id="20"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947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2C138A0-F8A6-4698-8710-6453CC230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Title 1">
            <a:extLst>
              <a:ext uri="{FF2B5EF4-FFF2-40B4-BE49-F238E27FC236}">
                <a16:creationId xmlns:a16="http://schemas.microsoft.com/office/drawing/2014/main" id="{FD99289A-100F-49CA-B0E0-BA68B7910051}"/>
              </a:ext>
            </a:extLst>
          </p:cNvPr>
          <p:cNvSpPr>
            <a:spLocks noGrp="1"/>
          </p:cNvSpPr>
          <p:nvPr>
            <p:ph type="title" idx="4294967295"/>
          </p:nvPr>
        </p:nvSpPr>
        <p:spPr>
          <a:xfrm>
            <a:off x="1102380" y="2798570"/>
            <a:ext cx="5492730" cy="3305041"/>
          </a:xfrm>
        </p:spPr>
        <p:txBody>
          <a:bodyPr vert="horz" lIns="91440" tIns="45720" rIns="91440" bIns="45720" rtlCol="0" anchor="t">
            <a:normAutofit/>
          </a:bodyPr>
          <a:lstStyle/>
          <a:p>
            <a:r>
              <a:rPr lang="en-US" sz="6600" dirty="0"/>
              <a:t>Shape Participation Norms</a:t>
            </a:r>
          </a:p>
        </p:txBody>
      </p:sp>
      <p:grpSp>
        <p:nvGrpSpPr>
          <p:cNvPr id="14" name="Group 1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0" y="290285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8070" y="679732"/>
            <a:ext cx="4277106"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pic>
        <p:nvPicPr>
          <p:cNvPr id="7" name="Content Placeholder 6">
            <a:extLst>
              <a:ext uri="{FF2B5EF4-FFF2-40B4-BE49-F238E27FC236}">
                <a16:creationId xmlns:a16="http://schemas.microsoft.com/office/drawing/2014/main" id="{CD90CA3C-E20B-42D2-8B3B-AED7C7167030}"/>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r="-1" b="12939"/>
          <a:stretch/>
        </p:blipFill>
        <p:spPr>
          <a:xfrm>
            <a:off x="7658100" y="928201"/>
            <a:ext cx="3800393" cy="4926942"/>
          </a:xfrm>
          <a:prstGeom prst="rect">
            <a:avLst/>
          </a:prstGeom>
        </p:spPr>
      </p:pic>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19320" y="6355073"/>
            <a:ext cx="427585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Tree>
    <p:extLst>
      <p:ext uri="{BB962C8B-B14F-4D97-AF65-F5344CB8AC3E}">
        <p14:creationId xmlns:p14="http://schemas.microsoft.com/office/powerpoint/2010/main" val="303880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408C-8E3A-4A41-9175-19CABC1C2742}"/>
              </a:ext>
            </a:extLst>
          </p:cNvPr>
          <p:cNvSpPr>
            <a:spLocks noGrp="1"/>
          </p:cNvSpPr>
          <p:nvPr>
            <p:ph type="title" idx="4294967295"/>
          </p:nvPr>
        </p:nvSpPr>
        <p:spPr>
          <a:xfrm>
            <a:off x="762001" y="803325"/>
            <a:ext cx="5314536" cy="1325563"/>
          </a:xfrm>
        </p:spPr>
        <p:txBody>
          <a:bodyPr vert="horz" lIns="91440" tIns="45720" rIns="91440" bIns="45720" rtlCol="0" anchor="ctr">
            <a:normAutofit/>
          </a:bodyPr>
          <a:lstStyle/>
          <a:p>
            <a:r>
              <a:rPr lang="en-US" sz="4400"/>
              <a:t>Waiting for Your Students</a:t>
            </a:r>
          </a:p>
        </p:txBody>
      </p:sp>
      <p:sp>
        <p:nvSpPr>
          <p:cNvPr id="5" name="Content Placeholder 4">
            <a:extLst>
              <a:ext uri="{FF2B5EF4-FFF2-40B4-BE49-F238E27FC236}">
                <a16:creationId xmlns:a16="http://schemas.microsoft.com/office/drawing/2014/main" id="{04F2BCA8-8112-46DF-AC3C-F363AB7B6191}"/>
              </a:ext>
            </a:extLst>
          </p:cNvPr>
          <p:cNvSpPr>
            <a:spLocks noGrp="1"/>
          </p:cNvSpPr>
          <p:nvPr>
            <p:ph sz="half" idx="4294967295"/>
          </p:nvPr>
        </p:nvSpPr>
        <p:spPr>
          <a:xfrm>
            <a:off x="762001" y="2279017"/>
            <a:ext cx="5314536" cy="4166387"/>
          </a:xfrm>
        </p:spPr>
        <p:txBody>
          <a:bodyPr vert="horz" lIns="91440" tIns="45720" rIns="91440" bIns="45720" rtlCol="0" anchor="t">
            <a:normAutofit/>
          </a:bodyPr>
          <a:lstStyle/>
          <a:p>
            <a:pPr marL="0" indent="0">
              <a:buNone/>
            </a:pPr>
            <a:r>
              <a:rPr lang="en-US" sz="2200" dirty="0"/>
              <a:t>I can think of many cases in which I have been labeled as that student who listens, but does not participate, specifically in many of my math courses. This is not due to of a lack of desire to participate; rather, it is because I cannot solve problems as quickly as others and raise my hand confidently in time to grasp that one extra participation point. </a:t>
            </a:r>
          </a:p>
          <a:p>
            <a:pPr marL="0" indent="0" algn="r">
              <a:buNone/>
            </a:pPr>
            <a:r>
              <a:rPr lang="en-US" sz="1800" dirty="0"/>
              <a:t>Kelliann Keaney</a:t>
            </a:r>
          </a:p>
        </p:txBody>
      </p:sp>
      <p:sp>
        <p:nvSpPr>
          <p:cNvPr id="9"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FB5606AE-DAFC-4575-B055-AA7A1F69D3AB}"/>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b="3106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252034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80592A3-1673-41DD-8ED4-C3A567C82BEC}"/>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Mid-Term Evaluations</a:t>
            </a:r>
          </a:p>
        </p:txBody>
      </p:sp>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aphicFrame>
        <p:nvGraphicFramePr>
          <p:cNvPr id="23" name="Content Placeholder 5">
            <a:extLst>
              <a:ext uri="{FF2B5EF4-FFF2-40B4-BE49-F238E27FC236}">
                <a16:creationId xmlns:a16="http://schemas.microsoft.com/office/drawing/2014/main" id="{4ABEDB01-D462-4E49-B755-2CCE5E425583}"/>
              </a:ext>
            </a:extLst>
          </p:cNvPr>
          <p:cNvGraphicFramePr>
            <a:graphicFrameLocks noGrp="1"/>
          </p:cNvGraphicFramePr>
          <p:nvPr>
            <p:ph idx="1"/>
            <p:extLst>
              <p:ext uri="{D42A27DB-BD31-4B8C-83A1-F6EECF244321}">
                <p14:modId xmlns:p14="http://schemas.microsoft.com/office/powerpoint/2010/main" val="3655524914"/>
              </p:ext>
            </p:extLst>
          </p:nvPr>
        </p:nvGraphicFramePr>
        <p:xfrm>
          <a:off x="6297233" y="518400"/>
          <a:ext cx="4771607" cy="5837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1" name="Straight Connector 2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14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D94E-0D16-4F3A-B677-82A5B2ACA3B9}"/>
              </a:ext>
            </a:extLst>
          </p:cNvPr>
          <p:cNvSpPr>
            <a:spLocks noGrp="1"/>
          </p:cNvSpPr>
          <p:nvPr>
            <p:ph type="title"/>
          </p:nvPr>
        </p:nvSpPr>
        <p:spPr/>
        <p:txBody>
          <a:bodyPr/>
          <a:lstStyle/>
          <a:p>
            <a:r>
              <a:rPr lang="en-US" dirty="0"/>
              <a:t>Small Teaching: Building Community</a:t>
            </a:r>
          </a:p>
        </p:txBody>
      </p:sp>
      <p:sp>
        <p:nvSpPr>
          <p:cNvPr id="5" name="Content Placeholder 4">
            <a:extLst>
              <a:ext uri="{FF2B5EF4-FFF2-40B4-BE49-F238E27FC236}">
                <a16:creationId xmlns:a16="http://schemas.microsoft.com/office/drawing/2014/main" id="{2337DB1F-D3B4-4E78-AF5D-641828A7F638}"/>
              </a:ext>
            </a:extLst>
          </p:cNvPr>
          <p:cNvSpPr>
            <a:spLocks noGrp="1"/>
          </p:cNvSpPr>
          <p:nvPr>
            <p:ph idx="1"/>
          </p:nvPr>
        </p:nvSpPr>
        <p:spPr>
          <a:xfrm>
            <a:off x="1104899" y="1600200"/>
            <a:ext cx="10068623" cy="4912112"/>
          </a:xfrm>
        </p:spPr>
        <p:txBody>
          <a:bodyPr>
            <a:normAutofit lnSpcReduction="10000"/>
          </a:bodyPr>
          <a:lstStyle/>
          <a:p>
            <a:r>
              <a:rPr lang="en-US" sz="2800" dirty="0"/>
              <a:t>Ask students to </a:t>
            </a:r>
            <a:r>
              <a:rPr lang="en-US" sz="2800" i="1" dirty="0"/>
              <a:t>describe for you their values or strengths; 	</a:t>
            </a:r>
            <a:r>
              <a:rPr lang="en-US" sz="2800" dirty="0"/>
              <a:t>remember to view your students from an asset-based 	perspective.</a:t>
            </a:r>
          </a:p>
          <a:p>
            <a:r>
              <a:rPr lang="en-US" sz="2800" i="1" dirty="0"/>
              <a:t>Surface and praise excellent student work </a:t>
            </a:r>
            <a:r>
              <a:rPr lang="en-US" sz="2800" dirty="0"/>
              <a:t>on discussion 	boards or other low-stakes assessments in your online 	courses.</a:t>
            </a:r>
          </a:p>
          <a:p>
            <a:r>
              <a:rPr lang="en-US" sz="2800" dirty="0"/>
              <a:t>Think deliberately about the </a:t>
            </a:r>
            <a:r>
              <a:rPr lang="en-US" sz="2800" i="1" dirty="0"/>
              <a:t>participation norms you want 	to establish in your online course</a:t>
            </a:r>
            <a:r>
              <a:rPr lang="en-US" sz="2800" dirty="0"/>
              <a:t>, and whether those 	norms conflict with ones students may have absorbed 	from previous courses.</a:t>
            </a:r>
          </a:p>
          <a:p>
            <a:r>
              <a:rPr lang="en-US" sz="2800" dirty="0"/>
              <a:t>Use </a:t>
            </a:r>
            <a:r>
              <a:rPr lang="en-US" sz="2800" i="1" dirty="0"/>
              <a:t>mid-term evaluations </a:t>
            </a:r>
            <a:r>
              <a:rPr lang="en-US" sz="2800" dirty="0"/>
              <a:t>to solicit feedback about 	increasing engagement and community.</a:t>
            </a:r>
          </a:p>
        </p:txBody>
      </p:sp>
    </p:spTree>
    <p:extLst>
      <p:ext uri="{BB962C8B-B14F-4D97-AF65-F5344CB8AC3E}">
        <p14:creationId xmlns:p14="http://schemas.microsoft.com/office/powerpoint/2010/main" val="353193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4" name="Title 3"/>
          <p:cNvSpPr>
            <a:spLocks noGrp="1"/>
          </p:cNvSpPr>
          <p:nvPr>
            <p:ph type="title"/>
          </p:nvPr>
        </p:nvSpPr>
        <p:spPr>
          <a:xfrm>
            <a:off x="1094095" y="851517"/>
            <a:ext cx="5238466" cy="2991416"/>
          </a:xfrm>
        </p:spPr>
        <p:txBody>
          <a:bodyPr vert="horz" lIns="91440" tIns="45720" rIns="91440" bIns="45720" rtlCol="0" anchor="b">
            <a:normAutofit/>
          </a:bodyPr>
          <a:lstStyle/>
          <a:p>
            <a:r>
              <a:rPr lang="en-US" sz="5600" kern="1200">
                <a:solidFill>
                  <a:schemeClr val="tx1"/>
                </a:solidFill>
                <a:latin typeface="+mj-lt"/>
                <a:ea typeface="+mj-ea"/>
                <a:cs typeface="+mj-cs"/>
              </a:rPr>
              <a:t>Connecting</a:t>
            </a:r>
          </a:p>
        </p:txBody>
      </p:sp>
      <p:sp>
        <p:nvSpPr>
          <p:cNvPr id="5" name="Text Placeholder 4"/>
          <p:cNvSpPr>
            <a:spLocks noGrp="1"/>
          </p:cNvSpPr>
          <p:nvPr>
            <p:ph type="body" idx="1"/>
          </p:nvPr>
        </p:nvSpPr>
        <p:spPr>
          <a:xfrm>
            <a:off x="1094096" y="3842932"/>
            <a:ext cx="4167115" cy="2163551"/>
          </a:xfrm>
        </p:spPr>
        <p:txBody>
          <a:bodyPr vert="horz" lIns="91440" tIns="45720" rIns="91440" bIns="45720" rtlCol="0" anchor="t">
            <a:normAutofit/>
          </a:bodyPr>
          <a:lstStyle/>
          <a:p>
            <a:pPr>
              <a:spcBef>
                <a:spcPts val="1000"/>
              </a:spcBef>
            </a:pPr>
            <a:r>
              <a:rPr lang="en-US" sz="4400" kern="1200" dirty="0">
                <a:solidFill>
                  <a:schemeClr val="tx1"/>
                </a:solidFill>
                <a:latin typeface="+mn-lt"/>
                <a:ea typeface="+mn-ea"/>
                <a:cs typeface="+mn-cs"/>
              </a:rPr>
              <a:t>Making Knowledge</a:t>
            </a:r>
          </a:p>
          <a:p>
            <a:pPr>
              <a:spcBef>
                <a:spcPts val="1000"/>
              </a:spcBef>
            </a:pPr>
            <a:r>
              <a:rPr lang="en-US" sz="4400" dirty="0">
                <a:solidFill>
                  <a:schemeClr val="tx1"/>
                </a:solidFill>
              </a:rPr>
              <a:t>Meaningful</a:t>
            </a:r>
            <a:endParaRPr lang="en-US" sz="4400" kern="1200" dirty="0">
              <a:solidFill>
                <a:schemeClr val="tx1"/>
              </a:solidFill>
              <a:latin typeface="+mn-lt"/>
              <a:ea typeface="+mn-ea"/>
              <a:cs typeface="+mn-cs"/>
            </a:endParaRPr>
          </a:p>
        </p:txBody>
      </p:sp>
      <p:sp>
        <p:nvSpPr>
          <p:cNvPr id="23" name="Freeform: Shape 22">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pic>
        <p:nvPicPr>
          <p:cNvPr id="9" name="Graphic 8" descr="Network">
            <a:extLst>
              <a:ext uri="{FF2B5EF4-FFF2-40B4-BE49-F238E27FC236}">
                <a16:creationId xmlns:a16="http://schemas.microsoft.com/office/drawing/2014/main" id="{D72F0C5F-8D64-4C84-B8BC-069A7CA099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68033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45065" y="1463040"/>
            <a:ext cx="3796306" cy="2690949"/>
          </a:xfrm>
        </p:spPr>
        <p:txBody>
          <a:bodyPr anchor="t">
            <a:normAutofit/>
          </a:bodyPr>
          <a:lstStyle/>
          <a:p>
            <a:r>
              <a:rPr lang="en-US" sz="4800" dirty="0"/>
              <a:t>Transfer</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656218" y="1463039"/>
            <a:ext cx="5542387" cy="4300447"/>
          </a:xfrm>
        </p:spPr>
        <p:txBody>
          <a:bodyPr anchor="t">
            <a:normAutofit/>
          </a:bodyPr>
          <a:lstStyle/>
          <a:p>
            <a:r>
              <a:rPr lang="en-US" sz="2800" b="1" dirty="0"/>
              <a:t>Transfer</a:t>
            </a:r>
            <a:r>
              <a:rPr lang="en-US" sz="2800" dirty="0"/>
              <a:t>: Expecting that students will apply the course content or skills they have learned in our courses to novel situations</a:t>
            </a:r>
          </a:p>
          <a:p>
            <a:r>
              <a:rPr lang="en-US" sz="2800" b="1" dirty="0"/>
              <a:t>Example</a:t>
            </a:r>
            <a:r>
              <a:rPr lang="en-US" sz="2800" dirty="0"/>
              <a:t>: Students will transfer skills learned in composition to writing assignments in other courses . . . and to their professional careers.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899D8-11C5-4211-98D3-DAC1C8ABC892}"/>
              </a:ext>
            </a:extLst>
          </p:cNvPr>
          <p:cNvSpPr>
            <a:spLocks noGrp="1"/>
          </p:cNvSpPr>
          <p:nvPr>
            <p:ph type="title"/>
          </p:nvPr>
        </p:nvSpPr>
        <p:spPr>
          <a:xfrm>
            <a:off x="808638" y="386930"/>
            <a:ext cx="9236700" cy="1188950"/>
          </a:xfrm>
        </p:spPr>
        <p:txBody>
          <a:bodyPr anchor="b">
            <a:normAutofit/>
          </a:bodyPr>
          <a:lstStyle/>
          <a:p>
            <a:r>
              <a:rPr lang="en-US" sz="5400"/>
              <a:t>However . .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18EBC7-68D9-478B-BEEE-0708C08DACEC}"/>
              </a:ext>
            </a:extLst>
          </p:cNvPr>
          <p:cNvSpPr>
            <a:spLocks noGrp="1"/>
          </p:cNvSpPr>
          <p:nvPr>
            <p:ph idx="1"/>
          </p:nvPr>
        </p:nvSpPr>
        <p:spPr>
          <a:xfrm>
            <a:off x="793660" y="2599509"/>
            <a:ext cx="10143668" cy="3435531"/>
          </a:xfrm>
        </p:spPr>
        <p:txBody>
          <a:bodyPr anchor="ctr">
            <a:normAutofit/>
          </a:bodyPr>
          <a:lstStyle/>
          <a:p>
            <a:pPr marL="0" indent="0">
              <a:buNone/>
            </a:pPr>
            <a:r>
              <a:rPr lang="en-US" sz="2800" dirty="0"/>
              <a:t>"Most research has found that (a) transfer occurs neither often nor automatically, and (b) the more dissimilar the learning and transfer contexts, the less likely successful transfer will occur. In other words, much as we would like them to, students often do not successfully apply relevant skills or knowledge in novel contexts.” </a:t>
            </a:r>
          </a:p>
          <a:p>
            <a:pPr marL="0" indent="0" algn="r">
              <a:buNone/>
            </a:pPr>
            <a:r>
              <a:rPr lang="en-US" sz="2400" dirty="0"/>
              <a:t>Ambrose et al</a:t>
            </a:r>
          </a:p>
          <a:p>
            <a:endParaRPr lang="en-US" sz="2400" dirty="0"/>
          </a:p>
        </p:txBody>
      </p:sp>
    </p:spTree>
    <p:extLst>
      <p:ext uri="{BB962C8B-B14F-4D97-AF65-F5344CB8AC3E}">
        <p14:creationId xmlns:p14="http://schemas.microsoft.com/office/powerpoint/2010/main" val="337747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2" name="Title 1"/>
          <p:cNvSpPr>
            <a:spLocks noGrp="1"/>
          </p:cNvSpPr>
          <p:nvPr>
            <p:ph type="title" idx="4294967295"/>
          </p:nvPr>
        </p:nvSpPr>
        <p:spPr>
          <a:xfrm>
            <a:off x="958506" y="800392"/>
            <a:ext cx="10264697" cy="1212102"/>
          </a:xfrm>
        </p:spPr>
        <p:txBody>
          <a:bodyPr vert="horz" lIns="91440" tIns="45720" rIns="91440" bIns="45720" rtlCol="0" anchor="ctr">
            <a:normAutofit/>
          </a:bodyPr>
          <a:lstStyle/>
          <a:p>
            <a:r>
              <a:rPr lang="en-US" sz="4000" kern="1200" dirty="0">
                <a:solidFill>
                  <a:srgbClr val="FFFFFF"/>
                </a:solidFill>
                <a:latin typeface="+mj-lt"/>
                <a:ea typeface="+mj-ea"/>
                <a:cs typeface="+mj-cs"/>
              </a:rPr>
              <a:t>Therefore . . .</a:t>
            </a:r>
          </a:p>
        </p:txBody>
      </p:sp>
      <p:sp>
        <p:nvSpPr>
          <p:cNvPr id="3" name="Content Placeholder 2"/>
          <p:cNvSpPr>
            <a:spLocks noGrp="1"/>
          </p:cNvSpPr>
          <p:nvPr>
            <p:ph idx="4294967295"/>
          </p:nvPr>
        </p:nvSpPr>
        <p:spPr>
          <a:xfrm>
            <a:off x="1367624" y="2490436"/>
            <a:ext cx="9708995" cy="3567173"/>
          </a:xfrm>
        </p:spPr>
        <p:txBody>
          <a:bodyPr vert="horz" lIns="91440" tIns="45720" rIns="91440" bIns="45720" rtlCol="0" anchor="ctr">
            <a:normAutofit/>
          </a:bodyPr>
          <a:lstStyle/>
          <a:p>
            <a:pPr marL="0" indent="0">
              <a:buNone/>
            </a:pPr>
            <a:r>
              <a:rPr lang="en-US" sz="2800" dirty="0"/>
              <a:t>“Transfer does not happen easily or automatically. Thus, it is particularly important that we ‘teach for transfer’—that is, that we employ instructional strategies that . . . help students </a:t>
            </a:r>
            <a:r>
              <a:rPr lang="en-US" sz="2800" b="1" dirty="0"/>
              <a:t>make appropriate connections </a:t>
            </a:r>
            <a:r>
              <a:rPr lang="en-US" sz="2800" dirty="0"/>
              <a:t>between the knowledge and skills they possess and new contexts in which those skills apply.”</a:t>
            </a:r>
          </a:p>
          <a:p>
            <a:pPr marL="0" indent="0">
              <a:buNone/>
            </a:pPr>
            <a:r>
              <a:rPr lang="en-US" sz="2400" dirty="0"/>
              <a:t>						</a:t>
            </a:r>
            <a:r>
              <a:rPr lang="en-US" sz="2400" i="1" dirty="0"/>
              <a:t>How Learning Works</a:t>
            </a:r>
            <a:endParaRPr lang="en-US" sz="2400" dirty="0"/>
          </a:p>
        </p:txBody>
      </p:sp>
    </p:spTree>
    <p:extLst>
      <p:ext uri="{BB962C8B-B14F-4D97-AF65-F5344CB8AC3E}">
        <p14:creationId xmlns:p14="http://schemas.microsoft.com/office/powerpoint/2010/main" val="412461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anchor="b">
            <a:normAutofit/>
          </a:bodyPr>
          <a:lstStyle/>
          <a:p>
            <a:r>
              <a:rPr lang="en-US" sz="5400"/>
              <a:t>Connection Notebooks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6679" y="2308303"/>
            <a:ext cx="10816683" cy="4042621"/>
          </a:xfrm>
        </p:spPr>
        <p:txBody>
          <a:bodyPr anchor="ctr">
            <a:noAutofit/>
          </a:bodyPr>
          <a:lstStyle/>
          <a:p>
            <a:r>
              <a:rPr lang="en-US" sz="2400" dirty="0"/>
              <a:t>Describe one way in which the day’s course content manifests itself on 	campus or in their home lives.</a:t>
            </a:r>
          </a:p>
          <a:p>
            <a:r>
              <a:rPr lang="en-US" sz="2400" dirty="0"/>
              <a:t>Identify a television show, film, or book that somehow illustrates a course 	concept from class.</a:t>
            </a:r>
          </a:p>
          <a:p>
            <a:r>
              <a:rPr lang="en-US" sz="2400" dirty="0"/>
              <a:t>Explain how today’s material connects to last week’s.</a:t>
            </a:r>
          </a:p>
          <a:p>
            <a:r>
              <a:rPr lang="en-US" sz="2400" dirty="0"/>
              <a:t>Articulate how that day’s material connects to something they learned in 	another course.</a:t>
            </a:r>
          </a:p>
          <a:p>
            <a:r>
              <a:rPr lang="en-US" sz="2400" dirty="0"/>
              <a:t>How would you connect today’s material to any current political/ 	economic/social debate we are having?</a:t>
            </a:r>
          </a:p>
        </p:txBody>
      </p:sp>
    </p:spTree>
    <p:extLst>
      <p:ext uri="{BB962C8B-B14F-4D97-AF65-F5344CB8AC3E}">
        <p14:creationId xmlns:p14="http://schemas.microsoft.com/office/powerpoint/2010/main" val="324098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1804B8-DB6A-4F0F-B11E-A5D951BEB252}"/>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Connections to Prior Knowledge </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9E7AFF-4DD5-425B-87B2-235F452D0D55}"/>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a:buFont typeface="Arial" panose="020B0604020202020204" pitchFamily="34" charset="0"/>
              <a:buChar char="•"/>
            </a:pPr>
            <a:r>
              <a:rPr lang="en-US" sz="2400" dirty="0"/>
              <a:t>What have you learned in previous courses about this topic? </a:t>
            </a:r>
          </a:p>
          <a:p>
            <a:pPr>
              <a:buFont typeface="Arial" panose="020B0604020202020204" pitchFamily="34" charset="0"/>
              <a:buChar char="•"/>
            </a:pPr>
            <a:r>
              <a:rPr lang="en-US" sz="2400" dirty="0"/>
              <a:t>What common impressions do people have about this topic?</a:t>
            </a:r>
          </a:p>
          <a:p>
            <a:pPr>
              <a:buFont typeface="Arial" panose="020B0604020202020204" pitchFamily="34" charset="0"/>
              <a:buChar char="•"/>
            </a:pPr>
            <a:r>
              <a:rPr lang="en-US" sz="2400" dirty="0"/>
              <a:t>Where have you encountered the course topic outside of school?</a:t>
            </a:r>
          </a:p>
          <a:p>
            <a:pPr>
              <a:buFont typeface="Arial" panose="020B0604020202020204" pitchFamily="34" charset="0"/>
              <a:buChar char="•"/>
            </a:pPr>
            <a:endParaRPr lang="en-US" dirty="0"/>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William Shakespeare | Plays, Poems, Biography, Quotes, &amp; Facts | Britannica">
            <a:extLst>
              <a:ext uri="{FF2B5EF4-FFF2-40B4-BE49-F238E27FC236}">
                <a16:creationId xmlns:a16="http://schemas.microsoft.com/office/drawing/2014/main" id="{DB355E4C-F909-4EC2-9611-17B6689D8D5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9330"/>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60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0" name="Right Triangle 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Euphemia"/>
              <a:ea typeface="+mn-ea"/>
              <a:cs typeface="+mn-cs"/>
            </a:endParaRPr>
          </a:p>
        </p:txBody>
      </p:sp>
      <p:sp>
        <p:nvSpPr>
          <p:cNvPr id="22" name="Rectangle 2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3" name="Title 12"/>
          <p:cNvSpPr>
            <a:spLocks noGrp="1"/>
          </p:cNvSpPr>
          <p:nvPr>
            <p:ph type="title"/>
          </p:nvPr>
        </p:nvSpPr>
        <p:spPr>
          <a:xfrm>
            <a:off x="1075767" y="1188637"/>
            <a:ext cx="2988234" cy="4480726"/>
          </a:xfrm>
        </p:spPr>
        <p:txBody>
          <a:bodyPr>
            <a:normAutofit/>
          </a:bodyPr>
          <a:lstStyle/>
          <a:p>
            <a:pPr algn="r"/>
            <a:r>
              <a:rPr lang="en-US" sz="6100" dirty="0"/>
              <a:t>The Power of Small Changes</a:t>
            </a:r>
          </a:p>
        </p:txBody>
      </p:sp>
      <p:cxnSp>
        <p:nvCxnSpPr>
          <p:cNvPr id="24" name="Straight Connector 2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idx="1"/>
          </p:nvPr>
        </p:nvSpPr>
        <p:spPr>
          <a:xfrm>
            <a:off x="5255260" y="1648870"/>
            <a:ext cx="4702848" cy="3560260"/>
          </a:xfrm>
        </p:spPr>
        <p:txBody>
          <a:bodyPr anchor="ctr">
            <a:normAutofit fontScale="92500" lnSpcReduction="10000"/>
          </a:bodyPr>
          <a:lstStyle/>
          <a:p>
            <a:pPr marL="0" indent="0">
              <a:buNone/>
            </a:pPr>
            <a:r>
              <a:rPr lang="en-US" sz="2800" dirty="0"/>
              <a:t>“Much of what we’ve been doing as teachers and students isn’t serving us well, but some comparatively simple changes could make a big difference.”</a:t>
            </a:r>
          </a:p>
          <a:p>
            <a:pPr marL="0" indent="0">
              <a:buNone/>
            </a:pPr>
            <a:r>
              <a:rPr lang="en-US" sz="2200" dirty="0"/>
              <a:t>	</a:t>
            </a:r>
          </a:p>
          <a:p>
            <a:pPr marL="0" indent="0" algn="r">
              <a:buNone/>
            </a:pPr>
            <a:r>
              <a:rPr lang="en-US" sz="2200" dirty="0"/>
              <a:t>Brown, Roediger, McDaniel</a:t>
            </a:r>
          </a:p>
          <a:p>
            <a:pPr marL="0" indent="0" algn="r">
              <a:buNone/>
            </a:pPr>
            <a:r>
              <a:rPr lang="en-US" sz="2200" i="1" dirty="0"/>
              <a:t>Make it Stick</a:t>
            </a:r>
            <a:endParaRPr lang="en-US" sz="2200" dirty="0"/>
          </a:p>
        </p:txBody>
      </p:sp>
    </p:spTree>
    <p:extLst>
      <p:ext uri="{BB962C8B-B14F-4D97-AF65-F5344CB8AC3E}">
        <p14:creationId xmlns:p14="http://schemas.microsoft.com/office/powerpoint/2010/main" val="379353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Title 1">
            <a:extLst>
              <a:ext uri="{FF2B5EF4-FFF2-40B4-BE49-F238E27FC236}">
                <a16:creationId xmlns:a16="http://schemas.microsoft.com/office/drawing/2014/main" id="{CE4B9514-A614-42D9-A27C-CC5F84C8C505}"/>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100" dirty="0"/>
              <a:t>Connections to Audience</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3" name="Content Placeholder 2">
            <a:extLst>
              <a:ext uri="{FF2B5EF4-FFF2-40B4-BE49-F238E27FC236}">
                <a16:creationId xmlns:a16="http://schemas.microsoft.com/office/drawing/2014/main" id="{99C03B00-A0C5-46EC-A4AF-2F4BCEB9FFAF}"/>
              </a:ext>
            </a:extLst>
          </p:cNvPr>
          <p:cNvSpPr>
            <a:spLocks noGrp="1"/>
          </p:cNvSpPr>
          <p:nvPr>
            <p:ph sz="half" idx="1"/>
          </p:nvPr>
        </p:nvSpPr>
        <p:spPr>
          <a:xfrm>
            <a:off x="590719" y="2330505"/>
            <a:ext cx="4559425" cy="3979585"/>
          </a:xfrm>
        </p:spPr>
        <p:txBody>
          <a:bodyPr vert="horz" lIns="91440" tIns="45720" rIns="91440" bIns="45720" rtlCol="0" anchor="ctr">
            <a:noAutofit/>
          </a:bodyPr>
          <a:lstStyle/>
          <a:p>
            <a:pPr>
              <a:buFont typeface="Arial" panose="020B0604020202020204" pitchFamily="34" charset="0"/>
              <a:buChar char="•"/>
            </a:pPr>
            <a:r>
              <a:rPr lang="en-US" sz="2800" dirty="0"/>
              <a:t>You can build connections into homework assignments or assessments by creating new </a:t>
            </a:r>
            <a:r>
              <a:rPr lang="en-US" sz="2800" i="1" dirty="0"/>
              <a:t>audiences</a:t>
            </a:r>
            <a:r>
              <a:rPr lang="en-US" sz="2800" dirty="0"/>
              <a:t>, or offering students the opportunity to identify their own audience for an assessment.</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pic>
        <p:nvPicPr>
          <p:cNvPr id="1026" name="Picture 2" descr="Audience clipart crowd, Audience crowd Transparent FREE for ...">
            <a:extLst>
              <a:ext uri="{FF2B5EF4-FFF2-40B4-BE49-F238E27FC236}">
                <a16:creationId xmlns:a16="http://schemas.microsoft.com/office/drawing/2014/main" id="{BD95B849-78B2-47FC-8C9E-0A9A005CD95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2" b="349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4251655" y="161262"/>
            <a:ext cx="3517706" cy="5201424"/>
            <a:chOff x="4251655" y="161262"/>
            <a:chExt cx="3517706" cy="5201424"/>
          </a:xfrm>
        </p:grpSpPr>
        <p:cxnSp>
          <p:nvCxnSpPr>
            <p:cNvPr id="6" name="Straight Arrow Connector 5"/>
            <p:cNvCxnSpPr/>
            <p:nvPr/>
          </p:nvCxnSpPr>
          <p:spPr>
            <a:xfrm>
              <a:off x="4251655" y="3700692"/>
              <a:ext cx="3517706" cy="861974"/>
            </a:xfrm>
            <a:prstGeom prst="straightConnector1">
              <a:avLst/>
            </a:prstGeom>
            <a:ln w="76200">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flipH="1">
              <a:off x="4354766" y="161262"/>
              <a:ext cx="3414595" cy="5201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Plantagenet Cherokee"/>
                  <a:ea typeface="+mn-ea"/>
                  <a:cs typeface="+mn-cs"/>
                </a:rPr>
                <a:t>3. The project: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Plantagenet Cherokee"/>
                  <a:ea typeface="+mn-ea"/>
                  <a:cs typeface="+mn-cs"/>
                </a:rPr>
                <a:t>delivering your passion, interests and knowledge to your target audience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Plantagenet Cherok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Plantagenet Cherok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Plantagenet Cherok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Plantagenet Cherok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Plantagenet Cherok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lantagenet Cherokee"/>
                  <a:ea typeface="+mn-ea"/>
                  <a:cs typeface="+mn-cs"/>
                </a:rPr>
                <a:t>Prof. David Crowley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lantagenet Cherokee"/>
                  <a:ea typeface="+mn-ea"/>
                  <a:cs typeface="+mn-cs"/>
                </a:rPr>
                <a:t>Assumption College</a:t>
              </a:r>
            </a:p>
          </p:txBody>
        </p:sp>
      </p:grpSp>
      <p:pic>
        <p:nvPicPr>
          <p:cNvPr id="16" name="Picture 15"/>
          <p:cNvPicPr>
            <a:picLocks noChangeAspect="1"/>
          </p:cNvPicPr>
          <p:nvPr/>
        </p:nvPicPr>
        <p:blipFill>
          <a:blip r:embed="rId2"/>
          <a:stretch>
            <a:fillRect/>
          </a:stretch>
        </p:blipFill>
        <p:spPr>
          <a:xfrm>
            <a:off x="6015343" y="5411744"/>
            <a:ext cx="1885840" cy="1389188"/>
          </a:xfrm>
          <a:prstGeom prst="rect">
            <a:avLst/>
          </a:prstGeom>
        </p:spPr>
      </p:pic>
      <p:pic>
        <p:nvPicPr>
          <p:cNvPr id="18" name="Picture 17"/>
          <p:cNvPicPr>
            <a:picLocks noChangeAspect="1"/>
          </p:cNvPicPr>
          <p:nvPr/>
        </p:nvPicPr>
        <p:blipFill>
          <a:blip r:embed="rId3"/>
          <a:stretch>
            <a:fillRect/>
          </a:stretch>
        </p:blipFill>
        <p:spPr>
          <a:xfrm>
            <a:off x="7936134" y="362084"/>
            <a:ext cx="3823742" cy="1109527"/>
          </a:xfrm>
          <a:prstGeom prst="rect">
            <a:avLst/>
          </a:prstGeom>
        </p:spPr>
      </p:pic>
      <p:pic>
        <p:nvPicPr>
          <p:cNvPr id="19" name="Picture 18"/>
          <p:cNvPicPr>
            <a:picLocks noChangeAspect="1"/>
          </p:cNvPicPr>
          <p:nvPr/>
        </p:nvPicPr>
        <p:blipFill>
          <a:blip r:embed="rId4"/>
          <a:stretch>
            <a:fillRect/>
          </a:stretch>
        </p:blipFill>
        <p:spPr>
          <a:xfrm>
            <a:off x="8481141" y="5459677"/>
            <a:ext cx="2044258" cy="1341255"/>
          </a:xfrm>
          <a:prstGeom prst="rect">
            <a:avLst/>
          </a:prstGeom>
        </p:spPr>
      </p:pic>
      <p:grpSp>
        <p:nvGrpSpPr>
          <p:cNvPr id="36" name="Group 35"/>
          <p:cNvGrpSpPr/>
          <p:nvPr/>
        </p:nvGrpSpPr>
        <p:grpSpPr>
          <a:xfrm>
            <a:off x="7769361" y="1736966"/>
            <a:ext cx="3467819" cy="3588044"/>
            <a:chOff x="7769361" y="1736966"/>
            <a:chExt cx="3467819" cy="3588044"/>
          </a:xfrm>
        </p:grpSpPr>
        <p:pic>
          <p:nvPicPr>
            <p:cNvPr id="17" name="Content Placeholder 3"/>
            <p:cNvPicPr>
              <a:picLocks noChangeAspect="1"/>
            </p:cNvPicPr>
            <p:nvPr/>
          </p:nvPicPr>
          <p:blipFill>
            <a:blip r:embed="rId5"/>
            <a:stretch>
              <a:fillRect/>
            </a:stretch>
          </p:blipFill>
          <p:spPr>
            <a:xfrm>
              <a:off x="8262452" y="1736966"/>
              <a:ext cx="2503759" cy="1287876"/>
            </a:xfrm>
            <a:prstGeom prst="rect">
              <a:avLst/>
            </a:prstGeom>
          </p:spPr>
        </p:pic>
        <p:grpSp>
          <p:nvGrpSpPr>
            <p:cNvPr id="35" name="Group 34"/>
            <p:cNvGrpSpPr/>
            <p:nvPr/>
          </p:nvGrpSpPr>
          <p:grpSpPr>
            <a:xfrm>
              <a:off x="7769361" y="3098894"/>
              <a:ext cx="3467819" cy="2226116"/>
              <a:chOff x="7494806" y="3167002"/>
              <a:chExt cx="3467819" cy="2226116"/>
            </a:xfrm>
          </p:grpSpPr>
          <p:sp>
            <p:nvSpPr>
              <p:cNvPr id="14" name="TextBox 13"/>
              <p:cNvSpPr txBox="1"/>
              <p:nvPr/>
            </p:nvSpPr>
            <p:spPr>
              <a:xfrm>
                <a:off x="7759959" y="3317693"/>
                <a:ext cx="3149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14843"/>
                    </a:solidFill>
                    <a:effectLst/>
                    <a:uLnTx/>
                    <a:uFillTx/>
                    <a:latin typeface="Plantagenet Cherokee"/>
                    <a:ea typeface="Arial" charset="0"/>
                    <a:cs typeface="Arial" charset="0"/>
                  </a:rPr>
                  <a:t>2. Identify a group of people who you think should care/know about your topic</a:t>
                </a:r>
              </a:p>
            </p:txBody>
          </p:sp>
          <p:sp>
            <p:nvSpPr>
              <p:cNvPr id="24" name="Rounded Rectangle 23"/>
              <p:cNvSpPr/>
              <p:nvPr/>
            </p:nvSpPr>
            <p:spPr>
              <a:xfrm>
                <a:off x="7494806" y="3167002"/>
                <a:ext cx="3467819" cy="222611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grpSp>
      <p:grpSp>
        <p:nvGrpSpPr>
          <p:cNvPr id="27" name="Group 26"/>
          <p:cNvGrpSpPr/>
          <p:nvPr/>
        </p:nvGrpSpPr>
        <p:grpSpPr>
          <a:xfrm>
            <a:off x="741370" y="1927142"/>
            <a:ext cx="3489052" cy="2226116"/>
            <a:chOff x="865714" y="2061073"/>
            <a:chExt cx="3489052" cy="2226116"/>
          </a:xfrm>
        </p:grpSpPr>
        <p:sp>
          <p:nvSpPr>
            <p:cNvPr id="13" name="TextBox 12"/>
            <p:cNvSpPr txBox="1"/>
            <p:nvPr/>
          </p:nvSpPr>
          <p:spPr>
            <a:xfrm>
              <a:off x="865714" y="2272867"/>
              <a:ext cx="348905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4843"/>
                  </a:solidFill>
                  <a:effectLst/>
                  <a:uLnTx/>
                  <a:uFillTx/>
                  <a:latin typeface="Plantagenet Cherokee"/>
                  <a:ea typeface="+mn-ea"/>
                  <a:cs typeface="+mn-cs"/>
                </a:rPr>
                <a:t>1. </a:t>
              </a:r>
              <a:r>
                <a:rPr kumimoji="0" lang="en-US" sz="2400" b="1" i="0" u="none" strike="noStrike" kern="1200" cap="none" spc="0" normalizeH="0" baseline="0" noProof="0" dirty="0">
                  <a:ln>
                    <a:noFill/>
                  </a:ln>
                  <a:solidFill>
                    <a:srgbClr val="514843"/>
                  </a:solidFill>
                  <a:effectLst/>
                  <a:uLnTx/>
                  <a:uFillTx/>
                  <a:latin typeface="Plantagenet Cherokee"/>
                  <a:ea typeface="+mn-ea"/>
                  <a:cs typeface="+mn-cs"/>
                </a:rPr>
                <a:t>Identify something you’re passionate about or want to learn more about</a:t>
              </a:r>
            </a:p>
          </p:txBody>
        </p:sp>
        <p:sp>
          <p:nvSpPr>
            <p:cNvPr id="25" name="Rounded Rectangle 24"/>
            <p:cNvSpPr/>
            <p:nvPr/>
          </p:nvSpPr>
          <p:spPr>
            <a:xfrm>
              <a:off x="886947" y="2061073"/>
              <a:ext cx="3467819" cy="222611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grpSp>
        <p:nvGrpSpPr>
          <p:cNvPr id="29" name="Group 28"/>
          <p:cNvGrpSpPr/>
          <p:nvPr/>
        </p:nvGrpSpPr>
        <p:grpSpPr>
          <a:xfrm>
            <a:off x="1127190" y="516738"/>
            <a:ext cx="2972905" cy="1178971"/>
            <a:chOff x="1127190" y="516738"/>
            <a:chExt cx="2972905" cy="1178971"/>
          </a:xfrm>
        </p:grpSpPr>
        <p:pic>
          <p:nvPicPr>
            <p:cNvPr id="20" name="Picture 19"/>
            <p:cNvPicPr>
              <a:picLocks noChangeAspect="1"/>
            </p:cNvPicPr>
            <p:nvPr/>
          </p:nvPicPr>
          <p:blipFill>
            <a:blip r:embed="rId6"/>
            <a:stretch>
              <a:fillRect/>
            </a:stretch>
          </p:blipFill>
          <p:spPr>
            <a:xfrm>
              <a:off x="1127190" y="846308"/>
              <a:ext cx="2972905" cy="849401"/>
            </a:xfrm>
            <a:prstGeom prst="rect">
              <a:avLst/>
            </a:prstGeom>
          </p:spPr>
        </p:pic>
        <p:sp>
          <p:nvSpPr>
            <p:cNvPr id="28" name="TextBox 27"/>
            <p:cNvSpPr txBox="1"/>
            <p:nvPr/>
          </p:nvSpPr>
          <p:spPr>
            <a:xfrm>
              <a:off x="2122161" y="516738"/>
              <a:ext cx="9829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14843"/>
                  </a:solidFill>
                  <a:effectLst/>
                  <a:uLnTx/>
                  <a:uFillTx/>
                  <a:latin typeface="Plantagenet Cherokee"/>
                  <a:ea typeface="+mn-ea"/>
                  <a:cs typeface="+mn-cs"/>
                </a:rPr>
                <a:t>Water</a:t>
              </a:r>
            </a:p>
          </p:txBody>
        </p:sp>
      </p:grpSp>
      <p:grpSp>
        <p:nvGrpSpPr>
          <p:cNvPr id="31" name="Group 30"/>
          <p:cNvGrpSpPr/>
          <p:nvPr/>
        </p:nvGrpSpPr>
        <p:grpSpPr>
          <a:xfrm>
            <a:off x="182586" y="4562666"/>
            <a:ext cx="2412840" cy="1677828"/>
            <a:chOff x="182586" y="4562666"/>
            <a:chExt cx="2412840" cy="1677828"/>
          </a:xfrm>
        </p:grpSpPr>
        <p:pic>
          <p:nvPicPr>
            <p:cNvPr id="22" name="Picture 21"/>
            <p:cNvPicPr>
              <a:picLocks noChangeAspect="1"/>
            </p:cNvPicPr>
            <p:nvPr/>
          </p:nvPicPr>
          <p:blipFill>
            <a:blip r:embed="rId7"/>
            <a:stretch>
              <a:fillRect/>
            </a:stretch>
          </p:blipFill>
          <p:spPr>
            <a:xfrm>
              <a:off x="360964" y="4562666"/>
              <a:ext cx="2035402" cy="1268543"/>
            </a:xfrm>
            <a:prstGeom prst="rect">
              <a:avLst/>
            </a:prstGeom>
          </p:spPr>
        </p:pic>
        <p:sp>
          <p:nvSpPr>
            <p:cNvPr id="30" name="TextBox 29"/>
            <p:cNvSpPr txBox="1"/>
            <p:nvPr/>
          </p:nvSpPr>
          <p:spPr>
            <a:xfrm>
              <a:off x="182586" y="5840384"/>
              <a:ext cx="241284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14843"/>
                  </a:solidFill>
                  <a:effectLst/>
                  <a:uLnTx/>
                  <a:uFillTx/>
                  <a:latin typeface="Plantagenet Cherokee"/>
                  <a:ea typeface="+mn-ea"/>
                  <a:cs typeface="+mn-cs"/>
                </a:rPr>
                <a:t>ELSI of Genetics</a:t>
              </a:r>
            </a:p>
          </p:txBody>
        </p:sp>
      </p:grpSp>
      <p:grpSp>
        <p:nvGrpSpPr>
          <p:cNvPr id="33" name="Group 32"/>
          <p:cNvGrpSpPr/>
          <p:nvPr/>
        </p:nvGrpSpPr>
        <p:grpSpPr>
          <a:xfrm>
            <a:off x="3017950" y="4287189"/>
            <a:ext cx="2289409" cy="1986031"/>
            <a:chOff x="3017950" y="4287189"/>
            <a:chExt cx="2289409" cy="1986031"/>
          </a:xfrm>
        </p:grpSpPr>
        <p:pic>
          <p:nvPicPr>
            <p:cNvPr id="21" name="Picture 20"/>
            <p:cNvPicPr>
              <a:picLocks noChangeAspect="1"/>
            </p:cNvPicPr>
            <p:nvPr/>
          </p:nvPicPr>
          <p:blipFill>
            <a:blip r:embed="rId8"/>
            <a:stretch>
              <a:fillRect/>
            </a:stretch>
          </p:blipFill>
          <p:spPr>
            <a:xfrm>
              <a:off x="3266326" y="4287189"/>
              <a:ext cx="1614687" cy="1614687"/>
            </a:xfrm>
            <a:prstGeom prst="rect">
              <a:avLst/>
            </a:prstGeom>
          </p:spPr>
        </p:pic>
        <p:sp>
          <p:nvSpPr>
            <p:cNvPr id="32" name="TextBox 31"/>
            <p:cNvSpPr txBox="1"/>
            <p:nvPr/>
          </p:nvSpPr>
          <p:spPr>
            <a:xfrm>
              <a:off x="3017950" y="5873110"/>
              <a:ext cx="22894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14843"/>
                  </a:solidFill>
                  <a:effectLst/>
                  <a:uLnTx/>
                  <a:uFillTx/>
                  <a:latin typeface="Plantagenet Cherokee"/>
                  <a:ea typeface="+mn-ea"/>
                  <a:cs typeface="+mn-cs"/>
                </a:rPr>
                <a:t>Food insecurity</a:t>
              </a:r>
            </a:p>
          </p:txBody>
        </p:sp>
      </p:grpSp>
    </p:spTree>
    <p:extLst>
      <p:ext uri="{BB962C8B-B14F-4D97-AF65-F5344CB8AC3E}">
        <p14:creationId xmlns:p14="http://schemas.microsoft.com/office/powerpoint/2010/main" val="384355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Generating Connection Prompts</a:t>
            </a:r>
          </a:p>
        </p:txBody>
      </p:sp>
      <p:graphicFrame>
        <p:nvGraphicFramePr>
          <p:cNvPr id="8" name="Content Placeholder 7"/>
          <p:cNvGraphicFramePr>
            <a:graphicFrameLocks noGrp="1"/>
          </p:cNvGraphicFramePr>
          <p:nvPr>
            <p:ph idx="1"/>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30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Well-Wrought Learning</a:t>
            </a:r>
          </a:p>
        </p:txBody>
      </p:sp>
      <p:sp>
        <p:nvSpPr>
          <p:cNvPr id="5" name="Content Placeholder 4"/>
          <p:cNvSpPr>
            <a:spLocks noGrp="1"/>
          </p:cNvSpPr>
          <p:nvPr>
            <p:ph idx="1"/>
          </p:nvPr>
        </p:nvSpPr>
        <p:spPr/>
        <p:txBody>
          <a:bodyPr/>
          <a:lstStyle/>
          <a:p>
            <a:r>
              <a:rPr lang="en-US" sz="2800" dirty="0"/>
              <a:t>“You now see why ‘cramming’ must be so poor a mode of study. Cramming seeks to stamp things in by intense application immediately before the ordeal. But a thing thus learned </a:t>
            </a:r>
            <a:r>
              <a:rPr lang="en-US" sz="2800" b="1" dirty="0"/>
              <a:t>can form but few associations</a:t>
            </a:r>
            <a:r>
              <a:rPr lang="en-US" sz="2800" dirty="0"/>
              <a:t>. On the other hand, the same thing recurring on different days, in different contexts, read, recited on, referred to again and again, </a:t>
            </a:r>
            <a:r>
              <a:rPr lang="en-US" sz="2800" b="1" dirty="0"/>
              <a:t>related to other things </a:t>
            </a:r>
            <a:r>
              <a:rPr lang="en-US" sz="2800" dirty="0"/>
              <a:t>and reviewed, gets well wrought into the mental structure.”</a:t>
            </a:r>
          </a:p>
          <a:p>
            <a:pPr marL="0" indent="0">
              <a:buNone/>
            </a:pPr>
            <a:r>
              <a:rPr lang="en-US" dirty="0"/>
              <a:t>						William James (1899)</a:t>
            </a:r>
            <a:endParaRPr lang="en-US" sz="2800" dirty="0"/>
          </a:p>
        </p:txBody>
      </p:sp>
    </p:spTree>
    <p:extLst>
      <p:ext uri="{BB962C8B-B14F-4D97-AF65-F5344CB8AC3E}">
        <p14:creationId xmlns:p14="http://schemas.microsoft.com/office/powerpoint/2010/main" val="17615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US" sz="4800"/>
              <a:t>Small Teaching: Connections</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56218" y="1463039"/>
            <a:ext cx="5542387" cy="4300447"/>
          </a:xfrm>
        </p:spPr>
        <p:txBody>
          <a:bodyPr anchor="t">
            <a:normAutofit/>
          </a:bodyPr>
          <a:lstStyle/>
          <a:p>
            <a:r>
              <a:rPr lang="en-US" sz="2200" i="1" dirty="0"/>
              <a:t>Use connection notebooks or discussion posts</a:t>
            </a:r>
            <a:r>
              <a:rPr lang="en-US" sz="2200" dirty="0"/>
              <a:t> to help students connect course material to their lives.</a:t>
            </a:r>
          </a:p>
          <a:p>
            <a:r>
              <a:rPr lang="en-US" sz="2200" dirty="0"/>
              <a:t>Ask students to </a:t>
            </a:r>
            <a:r>
              <a:rPr lang="en-US" sz="2200" i="1" dirty="0"/>
              <a:t>activate prior knowledge</a:t>
            </a:r>
            <a:r>
              <a:rPr lang="en-US" sz="2200" dirty="0"/>
              <a:t> at the beginning of a course or learning unit. Solicit and discuss their responses. </a:t>
            </a:r>
            <a:r>
              <a:rPr lang="en-US" sz="2200" i="1" dirty="0"/>
              <a:t>Return to them at the end of the unit</a:t>
            </a:r>
            <a:r>
              <a:rPr lang="en-US" sz="2200" dirty="0"/>
              <a:t>.</a:t>
            </a:r>
          </a:p>
          <a:p>
            <a:r>
              <a:rPr lang="en-US" sz="2200" dirty="0"/>
              <a:t>Ask students to </a:t>
            </a:r>
            <a:r>
              <a:rPr lang="en-US" sz="2200" i="1" dirty="0"/>
              <a:t>orient homework assignments or assessments to a different audience—or an 	audience of their choosing</a:t>
            </a:r>
            <a:r>
              <a:rPr lang="en-US" sz="2200" dirty="0"/>
              <a:t>.</a:t>
            </a:r>
          </a:p>
          <a:p>
            <a:endParaRPr lang="en-US" sz="2200" dirty="0"/>
          </a:p>
        </p:txBody>
      </p:sp>
    </p:spTree>
    <p:extLst>
      <p:ext uri="{BB962C8B-B14F-4D97-AF65-F5344CB8AC3E}">
        <p14:creationId xmlns:p14="http://schemas.microsoft.com/office/powerpoint/2010/main" val="177875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0B7813D-B76D-400E-BFDE-AA4BA0BFA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178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4" name="Title 3"/>
          <p:cNvSpPr>
            <a:spLocks noGrp="1"/>
          </p:cNvSpPr>
          <p:nvPr>
            <p:ph type="title"/>
          </p:nvPr>
        </p:nvSpPr>
        <p:spPr>
          <a:xfrm>
            <a:off x="841248" y="600426"/>
            <a:ext cx="10512552" cy="3360625"/>
          </a:xfrm>
        </p:spPr>
        <p:txBody>
          <a:bodyPr vert="horz" lIns="91440" tIns="45720" rIns="91440" bIns="45720" rtlCol="0" anchor="b">
            <a:normAutofit/>
          </a:bodyPr>
          <a:lstStyle/>
          <a:p>
            <a:r>
              <a:rPr lang="en-US" sz="8200" kern="1200">
                <a:latin typeface="+mj-lt"/>
                <a:ea typeface="+mj-ea"/>
                <a:cs typeface="+mj-cs"/>
              </a:rPr>
              <a:t>Retrieval	</a:t>
            </a:r>
          </a:p>
        </p:txBody>
      </p:sp>
      <p:sp>
        <p:nvSpPr>
          <p:cNvPr id="5" name="Text Placeholder 4"/>
          <p:cNvSpPr>
            <a:spLocks noGrp="1"/>
          </p:cNvSpPr>
          <p:nvPr>
            <p:ph type="body" idx="1"/>
          </p:nvPr>
        </p:nvSpPr>
        <p:spPr>
          <a:xfrm>
            <a:off x="859536" y="4119928"/>
            <a:ext cx="10494264" cy="1366472"/>
          </a:xfrm>
        </p:spPr>
        <p:txBody>
          <a:bodyPr vert="horz" lIns="91440" tIns="45720" rIns="91440" bIns="45720" rtlCol="0">
            <a:normAutofit/>
          </a:bodyPr>
          <a:lstStyle/>
          <a:p>
            <a:pPr>
              <a:spcBef>
                <a:spcPts val="1000"/>
              </a:spcBef>
            </a:pPr>
            <a:r>
              <a:rPr lang="en-US" sz="2800" dirty="0"/>
              <a:t>Establishing Foundational Knowledge and Skills</a:t>
            </a:r>
            <a:endParaRPr lang="en-US" sz="2800" kern="1200" dirty="0">
              <a:latin typeface="+mn-lt"/>
              <a:ea typeface="+mn-ea"/>
              <a:cs typeface="+mn-cs"/>
            </a:endParaRPr>
          </a:p>
        </p:txBody>
      </p:sp>
    </p:spTree>
    <p:extLst>
      <p:ext uri="{BB962C8B-B14F-4D97-AF65-F5344CB8AC3E}">
        <p14:creationId xmlns:p14="http://schemas.microsoft.com/office/powerpoint/2010/main" val="218597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4" name="Title 3"/>
          <p:cNvSpPr>
            <a:spLocks noGrp="1"/>
          </p:cNvSpPr>
          <p:nvPr>
            <p:ph type="title" idx="4294967295"/>
          </p:nvPr>
        </p:nvSpPr>
        <p:spPr>
          <a:xfrm>
            <a:off x="645065" y="1463040"/>
            <a:ext cx="3796306" cy="2690949"/>
          </a:xfrm>
        </p:spPr>
        <p:txBody>
          <a:bodyPr vert="horz" lIns="91440" tIns="45720" rIns="91440" bIns="45720" rtlCol="0" anchor="t">
            <a:normAutofit/>
          </a:bodyPr>
          <a:lstStyle/>
          <a:p>
            <a:r>
              <a:rPr lang="en-US" sz="4400" kern="1200">
                <a:solidFill>
                  <a:schemeClr val="tx1"/>
                </a:solidFill>
                <a:latin typeface="+mj-lt"/>
                <a:ea typeface="+mj-ea"/>
                <a:cs typeface="+mj-cs"/>
              </a:rPr>
              <a:t>Knowledge: “The Hidden Power” of Cognition</a:t>
            </a:r>
          </a:p>
        </p:txBody>
      </p:sp>
      <p:grpSp>
        <p:nvGrpSpPr>
          <p:cNvPr id="12" name="Group 11">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cxnSp>
          <p:nvCxnSpPr>
            <p:cNvPr id="14" name="Straight Connector 13">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5" name="Content Placeholder 4"/>
          <p:cNvSpPr>
            <a:spLocks noGrp="1"/>
          </p:cNvSpPr>
          <p:nvPr>
            <p:ph idx="4294967295"/>
          </p:nvPr>
        </p:nvSpPr>
        <p:spPr>
          <a:xfrm>
            <a:off x="5656218" y="1463039"/>
            <a:ext cx="5542387" cy="4300447"/>
          </a:xfrm>
        </p:spPr>
        <p:txBody>
          <a:bodyPr vert="horz" lIns="91440" tIns="45720" rIns="91440" bIns="45720" rtlCol="0" anchor="t">
            <a:normAutofit/>
          </a:bodyPr>
          <a:lstStyle/>
          <a:p>
            <a:pPr>
              <a:buFont typeface="Arial" panose="020B0604020202020204" pitchFamily="34" charset="0"/>
              <a:buChar char="•"/>
            </a:pPr>
            <a:endParaRPr lang="en-US" sz="2200" dirty="0"/>
          </a:p>
          <a:p>
            <a:pPr marL="0" indent="0">
              <a:buNone/>
            </a:pPr>
            <a:r>
              <a:rPr lang="en-US" sz="2800" dirty="0"/>
              <a:t>“Learning skills grow organically out of specific knowledge domains—that is to say, facts . . . The wider your knowledge, the more widely your intelligence can range and the more purchase it gets on new information.”  </a:t>
            </a:r>
          </a:p>
          <a:p>
            <a:pPr marL="0" indent="0" algn="r">
              <a:buNone/>
            </a:pPr>
            <a:r>
              <a:rPr lang="en-US" sz="2200" dirty="0"/>
              <a:t>Ian Leslie, </a:t>
            </a:r>
            <a:r>
              <a:rPr lang="en-US" sz="2200" i="1" dirty="0"/>
              <a:t>Curious</a:t>
            </a:r>
            <a:endParaRPr lang="en-US" sz="2200" dirty="0"/>
          </a:p>
        </p:txBody>
      </p:sp>
    </p:spTree>
    <p:extLst>
      <p:ext uri="{BB962C8B-B14F-4D97-AF65-F5344CB8AC3E}">
        <p14:creationId xmlns:p14="http://schemas.microsoft.com/office/powerpoint/2010/main" val="35350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Retrieval Practice</a:t>
            </a:r>
          </a:p>
        </p:txBody>
      </p:sp>
      <p:graphicFrame>
        <p:nvGraphicFramePr>
          <p:cNvPr id="6" name="Content Placeholder 5"/>
          <p:cNvGraphicFramePr>
            <a:graphicFrameLocks noGrp="1"/>
          </p:cNvGraphicFramePr>
          <p:nvPr>
            <p:ph idx="1"/>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153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12" dur="500"/>
                                        <p:tgtEl>
                                          <p:spTgt spid="6">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7" dur="500"/>
                                        <p:tgtEl>
                                          <p:spTgt spid="6">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22" dur="500"/>
                                        <p:tgtEl>
                                          <p:spTgt spid="6">
                                            <p:graphicEl>
                                              <a:chart seriesIdx="-4" categoryIdx="2"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27" dur="500"/>
                                        <p:tgtEl>
                                          <p:spTgt spid="6">
                                            <p:graphicEl>
                                              <a:chart seriesIdx="-4" categoryIdx="3"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category"/>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nvGrpSpPr>
          <p:cNvPr id="40" name="Group 39">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1"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42"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43"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44"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45" name="Rectangle 44">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grpSp>
      <p:sp>
        <p:nvSpPr>
          <p:cNvPr id="2" name="Title 1"/>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dirty="0">
                <a:solidFill>
                  <a:srgbClr val="FFFFFF"/>
                </a:solidFill>
              </a:rPr>
              <a:t>The Importance of Retrieval Practice</a:t>
            </a:r>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1085" r="21358" b="1"/>
          <a:stretch/>
        </p:blipFill>
        <p:spPr>
          <a:xfrm>
            <a:off x="1424902" y="2492376"/>
            <a:ext cx="3209779" cy="356337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4" name="Content Placeholder 3"/>
          <p:cNvSpPr>
            <a:spLocks noGrp="1"/>
          </p:cNvSpPr>
          <p:nvPr>
            <p:ph sz="half" idx="1"/>
          </p:nvPr>
        </p:nvSpPr>
        <p:spPr>
          <a:xfrm>
            <a:off x="5295569" y="2494450"/>
            <a:ext cx="5471529" cy="3563159"/>
          </a:xfrm>
        </p:spPr>
        <p:txBody>
          <a:bodyPr vert="horz" lIns="91440" tIns="45720" rIns="91440" bIns="45720" rtlCol="0">
            <a:normAutofit lnSpcReduction="10000"/>
          </a:bodyPr>
          <a:lstStyle/>
          <a:p>
            <a:pPr marL="0" indent="0">
              <a:buNone/>
            </a:pPr>
            <a:r>
              <a:rPr lang="en-US" sz="2400" dirty="0"/>
              <a:t>“In long-term-memory the limiting factor is not storage capacity, but rather the ability to find what you need when you need it. Long-term memory is rather like having a vast amount of closet space—it is easy to store many items, but it is difficult to retrieve the needed item in a timely fashion.”</a:t>
            </a:r>
          </a:p>
          <a:p>
            <a:pPr marL="0" indent="0" algn="r">
              <a:buNone/>
            </a:pPr>
            <a:r>
              <a:rPr lang="en-US" sz="2200" dirty="0"/>
              <a:t>Michelle Miller</a:t>
            </a:r>
          </a:p>
        </p:txBody>
      </p:sp>
    </p:spTree>
    <p:extLst>
      <p:ext uri="{BB962C8B-B14F-4D97-AF65-F5344CB8AC3E}">
        <p14:creationId xmlns:p14="http://schemas.microsoft.com/office/powerpoint/2010/main" val="418825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14843"/>
              </a:solidFill>
              <a:effectLst/>
              <a:uLnTx/>
              <a:uFillTx/>
              <a:latin typeface="Euphemia"/>
              <a:ea typeface="+mn-ea"/>
              <a:cs typeface="+mn-cs"/>
            </a:endParaRPr>
          </a:p>
        </p:txBody>
      </p:sp>
      <p:sp>
        <p:nvSpPr>
          <p:cNvPr id="2" name="Title 1"/>
          <p:cNvSpPr>
            <a:spLocks noGrp="1"/>
          </p:cNvSpPr>
          <p:nvPr>
            <p:ph type="title"/>
          </p:nvPr>
        </p:nvSpPr>
        <p:spPr>
          <a:xfrm>
            <a:off x="958506" y="800392"/>
            <a:ext cx="10264697" cy="1212102"/>
          </a:xfrm>
        </p:spPr>
        <p:txBody>
          <a:bodyPr>
            <a:normAutofit/>
          </a:bodyPr>
          <a:lstStyle/>
          <a:p>
            <a:r>
              <a:rPr lang="en-US" sz="4000">
                <a:solidFill>
                  <a:srgbClr val="FFFFFF"/>
                </a:solidFill>
              </a:rPr>
              <a:t>Retrieval as a Form of Thinking</a:t>
            </a:r>
          </a:p>
        </p:txBody>
      </p:sp>
      <p:sp>
        <p:nvSpPr>
          <p:cNvPr id="3" name="Content Placeholder 2"/>
          <p:cNvSpPr>
            <a:spLocks noGrp="1"/>
          </p:cNvSpPr>
          <p:nvPr>
            <p:ph idx="1"/>
          </p:nvPr>
        </p:nvSpPr>
        <p:spPr>
          <a:xfrm>
            <a:off x="1367624" y="2490436"/>
            <a:ext cx="9708995" cy="3567173"/>
          </a:xfrm>
        </p:spPr>
        <p:txBody>
          <a:bodyPr anchor="ctr">
            <a:normAutofit/>
          </a:bodyPr>
          <a:lstStyle/>
          <a:p>
            <a:pPr marL="0" indent="0">
              <a:buNone/>
            </a:pPr>
            <a:r>
              <a:rPr lang="en-US" sz="2400" dirty="0"/>
              <a:t>“By retrieving a memory we modify, reorganize, and consolidate it better in our long-term storage. Furthermore, recalling a memory often creates additional retrieval pathways to that memory, and makes it easier to find it later. Lastly, by searching for a memory, we frequently activate information connected to that memory and link it in a more networked context for easier future access.”</a:t>
            </a:r>
          </a:p>
          <a:p>
            <a:pPr marL="0" indent="0">
              <a:buNone/>
            </a:pPr>
            <a:r>
              <a:rPr lang="en-US" sz="2400" dirty="0"/>
              <a:t>						Tricia Taylor</a:t>
            </a:r>
          </a:p>
          <a:p>
            <a:pPr marL="0" indent="0">
              <a:buNone/>
            </a:pPr>
            <a:r>
              <a:rPr lang="en-US" sz="2400" dirty="0"/>
              <a:t>						</a:t>
            </a:r>
            <a:r>
              <a:rPr lang="en-US" sz="2400" i="1" dirty="0"/>
              <a:t>The Learning Scientists</a:t>
            </a:r>
            <a:endParaRPr lang="en-US" sz="2400" dirty="0"/>
          </a:p>
        </p:txBody>
      </p:sp>
    </p:spTree>
    <p:extLst>
      <p:ext uri="{BB962C8B-B14F-4D97-AF65-F5344CB8AC3E}">
        <p14:creationId xmlns:p14="http://schemas.microsoft.com/office/powerpoint/2010/main" val="163600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Pausing for Learning</a:t>
            </a:r>
          </a:p>
        </p:txBody>
      </p:sp>
      <p:sp>
        <p:nvSpPr>
          <p:cNvPr id="6" name="Content Placeholder 5"/>
          <p:cNvSpPr>
            <a:spLocks noGrp="1"/>
          </p:cNvSpPr>
          <p:nvPr>
            <p:ph sz="half" idx="1"/>
          </p:nvPr>
        </p:nvSpPr>
        <p:spPr/>
        <p:txBody>
          <a:bodyPr>
            <a:normAutofit/>
          </a:bodyPr>
          <a:lstStyle/>
          <a:p>
            <a:r>
              <a:rPr lang="en-US" sz="2400" dirty="0"/>
              <a:t>“In the current study the procedure consisted of pausing for 2 minutes 3 times during each 45-minute lecture. During the pause, subjects formed dyads and discussed lecture content (e.g., asked each other for clarification of concepts or caught up on notes). No instructor-subject interaction occurred during the pauses.” </a:t>
            </a:r>
          </a:p>
        </p:txBody>
      </p:sp>
      <p:graphicFrame>
        <p:nvGraphicFramePr>
          <p:cNvPr id="10" name="Content Placeholder 9"/>
          <p:cNvGraphicFramePr>
            <a:graphicFrameLocks noGrp="1"/>
          </p:cNvGraphicFramePr>
          <p:nvPr>
            <p:ph sz="half" idx="2"/>
          </p:nvPr>
        </p:nvGraphicFramePr>
        <p:xfrm>
          <a:off x="6172200" y="1600200"/>
          <a:ext cx="49149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89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94DD4-689A-406F-8018-51F9012A71DD}"/>
              </a:ext>
            </a:extLst>
          </p:cNvPr>
          <p:cNvSpPr>
            <a:spLocks noGrp="1"/>
          </p:cNvSpPr>
          <p:nvPr>
            <p:ph type="title"/>
          </p:nvPr>
        </p:nvSpPr>
        <p:spPr>
          <a:xfrm>
            <a:off x="635000" y="640823"/>
            <a:ext cx="3418659" cy="5583148"/>
          </a:xfrm>
        </p:spPr>
        <p:txBody>
          <a:bodyPr anchor="ctr">
            <a:normAutofit/>
          </a:bodyPr>
          <a:lstStyle/>
          <a:p>
            <a:r>
              <a:rPr lang="en-US" sz="5400"/>
              <a:t>Quizzing</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24C528F-74E8-449D-BF71-9D623847F877}"/>
              </a:ext>
            </a:extLst>
          </p:cNvPr>
          <p:cNvGraphicFramePr>
            <a:graphicFrameLocks noGrp="1"/>
          </p:cNvGraphicFramePr>
          <p:nvPr>
            <p:ph idx="1"/>
            <p:extLst>
              <p:ext uri="{D42A27DB-BD31-4B8C-83A1-F6EECF244321}">
                <p14:modId xmlns:p14="http://schemas.microsoft.com/office/powerpoint/2010/main" val="264486146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4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Arc 72">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17E11A-6C92-49A3-B1CC-966B5C8BAD4E}"/>
              </a:ext>
            </a:extLst>
          </p:cNvPr>
          <p:cNvSpPr>
            <a:spLocks noGrp="1"/>
          </p:cNvSpPr>
          <p:nvPr>
            <p:ph type="title"/>
          </p:nvPr>
        </p:nvSpPr>
        <p:spPr>
          <a:xfrm>
            <a:off x="892818" y="1370171"/>
            <a:ext cx="5085580" cy="2387600"/>
          </a:xfrm>
        </p:spPr>
        <p:txBody>
          <a:bodyPr vert="horz" lIns="91440" tIns="45720" rIns="91440" bIns="45720" rtlCol="0" anchor="b">
            <a:normAutofit/>
          </a:bodyPr>
          <a:lstStyle/>
          <a:p>
            <a:r>
              <a:rPr lang="en-US" sz="6000" dirty="0">
                <a:solidFill>
                  <a:schemeClr val="bg1"/>
                </a:solidFill>
              </a:rPr>
              <a:t>Opening Question</a:t>
            </a:r>
          </a:p>
        </p:txBody>
      </p:sp>
      <p:sp>
        <p:nvSpPr>
          <p:cNvPr id="3" name="Content Placeholder 2">
            <a:extLst>
              <a:ext uri="{FF2B5EF4-FFF2-40B4-BE49-F238E27FC236}">
                <a16:creationId xmlns:a16="http://schemas.microsoft.com/office/drawing/2014/main" id="{A6EA7522-40B8-475E-BFD4-21ECBFC8E42C}"/>
              </a:ext>
            </a:extLst>
          </p:cNvPr>
          <p:cNvSpPr>
            <a:spLocks noGrp="1"/>
          </p:cNvSpPr>
          <p:nvPr>
            <p:ph sz="half" idx="1"/>
          </p:nvPr>
        </p:nvSpPr>
        <p:spPr>
          <a:xfrm>
            <a:off x="892818" y="4331916"/>
            <a:ext cx="5085580" cy="1881751"/>
          </a:xfrm>
        </p:spPr>
        <p:txBody>
          <a:bodyPr vert="horz" lIns="91440" tIns="45720" rIns="91440" bIns="45720" rtlCol="0">
            <a:normAutofit/>
          </a:bodyPr>
          <a:lstStyle/>
          <a:p>
            <a:pPr marL="0" indent="0">
              <a:spcBef>
                <a:spcPts val="1000"/>
              </a:spcBef>
              <a:buNone/>
            </a:pPr>
            <a:r>
              <a:rPr lang="en-US" sz="4000" dirty="0">
                <a:solidFill>
                  <a:schemeClr val="bg1"/>
                </a:solidFill>
              </a:rPr>
              <a:t>What did we talk about last time?</a:t>
            </a:r>
          </a:p>
        </p:txBody>
      </p:sp>
      <p:sp>
        <p:nvSpPr>
          <p:cNvPr id="75" name="Oval 74">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Confused-student-banner | Redbrick">
            <a:extLst>
              <a:ext uri="{FF2B5EF4-FFF2-40B4-BE49-F238E27FC236}">
                <a16:creationId xmlns:a16="http://schemas.microsoft.com/office/drawing/2014/main" id="{7F3B5C69-7B2E-4524-8984-5BA69BFAB6C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0000" r="23455"/>
          <a:stretch/>
        </p:blipFill>
        <p:spPr bwMode="auto">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07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E4C0EA5-E31E-4276-A9AF-3733A3DC4303}"/>
              </a:ext>
            </a:extLst>
          </p:cNvPr>
          <p:cNvSpPr>
            <a:spLocks noGrp="1"/>
          </p:cNvSpPr>
          <p:nvPr>
            <p:ph type="title"/>
          </p:nvPr>
        </p:nvSpPr>
        <p:spPr>
          <a:xfrm>
            <a:off x="866627" y="1347395"/>
            <a:ext cx="3289648" cy="4163210"/>
          </a:xfrm>
        </p:spPr>
        <p:txBody>
          <a:bodyPr anchor="ctr">
            <a:normAutofit/>
          </a:bodyPr>
          <a:lstStyle/>
          <a:p>
            <a:r>
              <a:rPr lang="en-US" sz="6200">
                <a:solidFill>
                  <a:schemeClr val="bg1"/>
                </a:solidFill>
              </a:rPr>
              <a:t>Faculty Feedback Form</a:t>
            </a:r>
          </a:p>
        </p:txBody>
      </p:sp>
      <p:sp>
        <p:nvSpPr>
          <p:cNvPr id="11" name="Rectangle 10">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97769"/>
            <a:ext cx="3569951"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A434EF5-43C6-43C0-AFDC-B0CA825B33A1}"/>
              </a:ext>
            </a:extLst>
          </p:cNvPr>
          <p:cNvGraphicFramePr>
            <a:graphicFrameLocks noGrp="1"/>
          </p:cNvGraphicFramePr>
          <p:nvPr>
            <p:ph idx="1"/>
            <p:extLst>
              <p:ext uri="{D42A27DB-BD31-4B8C-83A1-F6EECF244321}">
                <p14:modId xmlns:p14="http://schemas.microsoft.com/office/powerpoint/2010/main" val="3836907677"/>
              </p:ext>
            </p:extLst>
          </p:nvPr>
        </p:nvGraphicFramePr>
        <p:xfrm>
          <a:off x="4859338" y="576197"/>
          <a:ext cx="6494462" cy="5643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61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5065" y="1463040"/>
            <a:ext cx="3796306" cy="2690949"/>
          </a:xfrm>
        </p:spPr>
        <p:txBody>
          <a:bodyPr anchor="t">
            <a:normAutofit/>
          </a:bodyPr>
          <a:lstStyle/>
          <a:p>
            <a:r>
              <a:rPr lang="en-US" sz="4800"/>
              <a:t>Small Teaching: Retrieval</a:t>
            </a:r>
          </a:p>
        </p:txBody>
      </p:sp>
      <p:grpSp>
        <p:nvGrpSpPr>
          <p:cNvPr id="12" name="Group 11">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5656218" y="1463039"/>
            <a:ext cx="5542387" cy="4300447"/>
          </a:xfrm>
        </p:spPr>
        <p:txBody>
          <a:bodyPr anchor="t">
            <a:normAutofit fontScale="92500" lnSpcReduction="10000"/>
          </a:bodyPr>
          <a:lstStyle/>
          <a:p>
            <a:r>
              <a:rPr lang="en-US" sz="2800" dirty="0"/>
              <a:t>Use quizzes to help students master core knowledge—</a:t>
            </a:r>
            <a:r>
              <a:rPr lang="en-US" sz="2800" i="1" dirty="0"/>
              <a:t>lower stakes and allow for mistakes</a:t>
            </a:r>
            <a:r>
              <a:rPr lang="en-US" sz="2800" dirty="0"/>
              <a:t>.</a:t>
            </a:r>
          </a:p>
          <a:p>
            <a:r>
              <a:rPr lang="en-US" sz="2800" dirty="0"/>
              <a:t>Open class by asking students to </a:t>
            </a:r>
            <a:r>
              <a:rPr lang="en-US" sz="2800" i="1" dirty="0"/>
              <a:t>“remind” you of previous content or summarize readings. </a:t>
            </a:r>
          </a:p>
          <a:p>
            <a:r>
              <a:rPr lang="en-US" sz="2800" dirty="0"/>
              <a:t>Close class by . . . asking students to </a:t>
            </a:r>
            <a:r>
              <a:rPr lang="en-US" sz="2800" i="1" dirty="0"/>
              <a:t>write down 	the most important concept from that day</a:t>
            </a:r>
            <a:r>
              <a:rPr lang="en-US" sz="2800" dirty="0"/>
              <a:t> (i.e., 	the minute paper) and </a:t>
            </a:r>
            <a:r>
              <a:rPr lang="en-US" sz="2800" i="1" dirty="0"/>
              <a:t>one remaining question</a:t>
            </a:r>
            <a:r>
              <a:rPr lang="en-US" sz="2800" dirty="0"/>
              <a:t>.</a:t>
            </a:r>
          </a:p>
        </p:txBody>
      </p:sp>
    </p:spTree>
    <p:extLst>
      <p:ext uri="{BB962C8B-B14F-4D97-AF65-F5344CB8AC3E}">
        <p14:creationId xmlns:p14="http://schemas.microsoft.com/office/powerpoint/2010/main" val="70737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2EAA8ABB-E28C-4BD6-B2CD-376882E92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8763604" y="679731"/>
            <a:ext cx="3090345" cy="3736540"/>
          </a:xfrm>
        </p:spPr>
        <p:txBody>
          <a:bodyPr vert="horz" lIns="91440" tIns="45720" rIns="91440" bIns="45720" rtlCol="0" anchor="b">
            <a:normAutofit/>
          </a:bodyPr>
          <a:lstStyle/>
          <a:p>
            <a:r>
              <a:rPr lang="en-US" sz="3900" kern="1200">
                <a:solidFill>
                  <a:schemeClr val="tx1"/>
                </a:solidFill>
                <a:latin typeface="+mj-lt"/>
                <a:ea typeface="+mj-ea"/>
                <a:cs typeface="+mj-cs"/>
              </a:rPr>
              <a:t>More Information and Resources . . . </a:t>
            </a:r>
          </a:p>
        </p:txBody>
      </p:sp>
      <p:grpSp>
        <p:nvGrpSpPr>
          <p:cNvPr id="193" name="Group 19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94" name="Straight Connector 19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Rectangle 195">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r="-1" b="1157"/>
          <a:stretch/>
        </p:blipFill>
        <p:spPr>
          <a:xfrm>
            <a:off x="996363" y="972235"/>
            <a:ext cx="3383280" cy="5047735"/>
          </a:xfrm>
          <a:prstGeom prst="rect">
            <a:avLst/>
          </a:prstGeom>
        </p:spPr>
      </p:pic>
      <p:pic>
        <p:nvPicPr>
          <p:cNvPr id="1026" name="Picture 2" descr="Small Teaching Online: Applying Learning Science in Online Classes ...">
            <a:extLst>
              <a:ext uri="{FF2B5EF4-FFF2-40B4-BE49-F238E27FC236}">
                <a16:creationId xmlns:a16="http://schemas.microsoft.com/office/drawing/2014/main" id="{F7FE3C4F-0C99-4330-85DA-54A8597745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717"/>
          <a:stretch/>
        </p:blipFill>
        <p:spPr bwMode="auto">
          <a:xfrm>
            <a:off x="4683639" y="972235"/>
            <a:ext cx="3383280" cy="504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4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7" name="Title 6"/>
          <p:cNvSpPr>
            <a:spLocks noGrp="1"/>
          </p:cNvSpPr>
          <p:nvPr>
            <p:ph type="title" idx="4294967295"/>
          </p:nvPr>
        </p:nvSpPr>
        <p:spPr>
          <a:xfrm>
            <a:off x="1043631" y="809898"/>
            <a:ext cx="9942716" cy="1554480"/>
          </a:xfrm>
        </p:spPr>
        <p:txBody>
          <a:bodyPr vert="horz" lIns="91440" tIns="45720" rIns="91440" bIns="45720" rtlCol="0" anchor="ctr">
            <a:normAutofit/>
          </a:bodyPr>
          <a:lstStyle/>
          <a:p>
            <a:r>
              <a:rPr lang="en-US" sz="4800" kern="1200">
                <a:solidFill>
                  <a:schemeClr val="tx1"/>
                </a:solidFill>
                <a:latin typeface="+mj-lt"/>
                <a:ea typeface="+mj-ea"/>
                <a:cs typeface="+mj-cs"/>
              </a:rPr>
              <a:t>Small Teaching Innovations</a:t>
            </a:r>
          </a:p>
        </p:txBody>
      </p:sp>
      <p:sp>
        <p:nvSpPr>
          <p:cNvPr id="8" name="Content Placeholder 7"/>
          <p:cNvSpPr>
            <a:spLocks noGrp="1"/>
          </p:cNvSpPr>
          <p:nvPr>
            <p:ph idx="4294967295"/>
          </p:nvPr>
        </p:nvSpPr>
        <p:spPr>
          <a:xfrm>
            <a:off x="1045028" y="3017522"/>
            <a:ext cx="9941319" cy="3124658"/>
          </a:xfrm>
        </p:spPr>
        <p:txBody>
          <a:bodyPr vert="horz" lIns="91440" tIns="45720" rIns="91440" bIns="45720" rtlCol="0" anchor="ctr">
            <a:normAutofit/>
          </a:bodyPr>
          <a:lstStyle/>
          <a:p>
            <a:pPr>
              <a:buFont typeface="Arial" panose="020B0604020202020204" pitchFamily="34" charset="0"/>
              <a:buChar char="•"/>
            </a:pPr>
            <a:endParaRPr lang="en-US" sz="2400" b="1" dirty="0"/>
          </a:p>
          <a:p>
            <a:pPr>
              <a:buFont typeface="Arial" panose="020B0604020202020204" pitchFamily="34" charset="0"/>
              <a:buChar char="•"/>
            </a:pPr>
            <a:r>
              <a:rPr lang="en-US" sz="2400" b="1" dirty="0"/>
              <a:t>Brief</a:t>
            </a:r>
            <a:r>
              <a:rPr lang="en-US" sz="2400" dirty="0"/>
              <a:t> (5-15 minute) interventions into individual learning sessions</a:t>
            </a:r>
          </a:p>
          <a:p>
            <a:pPr>
              <a:buFont typeface="Arial" panose="020B0604020202020204" pitchFamily="34" charset="0"/>
              <a:buChar char="•"/>
            </a:pPr>
            <a:r>
              <a:rPr lang="en-US" sz="2400" b="1" dirty="0"/>
              <a:t>Limited </a:t>
            </a:r>
            <a:r>
              <a:rPr lang="en-US" sz="2400" dirty="0"/>
              <a:t>number of interventions or activities within an entire 	course</a:t>
            </a:r>
          </a:p>
          <a:p>
            <a:pPr>
              <a:buFont typeface="Arial" panose="020B0604020202020204" pitchFamily="34" charset="0"/>
              <a:buChar char="•"/>
            </a:pPr>
            <a:r>
              <a:rPr lang="en-US" sz="2400" b="1" dirty="0"/>
              <a:t>Minor</a:t>
            </a:r>
            <a:r>
              <a:rPr lang="en-US" sz="2400" dirty="0"/>
              <a:t> changes to course design, assessment structure, or 	communication with students  </a:t>
            </a:r>
          </a:p>
          <a:p>
            <a:pPr>
              <a:buFont typeface="Arial" panose="020B0604020202020204" pitchFamily="34" charset="0"/>
              <a:buChar char="•"/>
            </a:pPr>
            <a:endParaRPr lang="en-US" sz="2400" dirty="0"/>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51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A4AB1D-B4ED-476B-AB83-7001DF859307}"/>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community</a:t>
            </a:r>
          </a:p>
        </p:txBody>
      </p:sp>
      <p:sp>
        <p:nvSpPr>
          <p:cNvPr id="3" name="Text Placeholder 2">
            <a:extLst>
              <a:ext uri="{FF2B5EF4-FFF2-40B4-BE49-F238E27FC236}">
                <a16:creationId xmlns:a16="http://schemas.microsoft.com/office/drawing/2014/main" id="{199C00E0-91B1-4339-B4EA-997D9B3EE63E}"/>
              </a:ext>
            </a:extLst>
          </p:cNvPr>
          <p:cNvSpPr>
            <a:spLocks noGrp="1"/>
          </p:cNvSpPr>
          <p:nvPr>
            <p:ph type="body" idx="1"/>
          </p:nvPr>
        </p:nvSpPr>
        <p:spPr>
          <a:xfrm>
            <a:off x="1848465" y="5258851"/>
            <a:ext cx="8495070" cy="904005"/>
          </a:xfrm>
        </p:spPr>
        <p:txBody>
          <a:bodyPr vert="horz" lIns="91440" tIns="45720" rIns="91440" bIns="45720" rtlCol="0">
            <a:normAutofit/>
          </a:bodyPr>
          <a:lstStyle/>
          <a:p>
            <a:pPr algn="ctr">
              <a:spcBef>
                <a:spcPts val="1000"/>
              </a:spcBef>
            </a:pPr>
            <a:endParaRPr lang="en-US" sz="2400" kern="1200">
              <a:solidFill>
                <a:srgbClr val="FFFFFF"/>
              </a:solidFill>
              <a:latin typeface="+mn-lt"/>
              <a:ea typeface="+mn-ea"/>
              <a:cs typeface="+mn-cs"/>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Team">
            <a:extLst>
              <a:ext uri="{FF2B5EF4-FFF2-40B4-BE49-F238E27FC236}">
                <a16:creationId xmlns:a16="http://schemas.microsoft.com/office/drawing/2014/main" id="{3F3F0984-4D9B-4343-A86A-89C7F8997D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28821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DA4BF61-56DE-41DA-8507-FB74D69DA869}"/>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100"/>
              <a:t>Muted Microphones and Silent Breakout Rooms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BDEDC68-76AC-48FC-81DB-667DB16F4BC7}"/>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0" indent="0">
              <a:buNone/>
            </a:pPr>
            <a:r>
              <a:rPr lang="en-US" sz="2400" dirty="0"/>
              <a:t>“One of the greatest challenges in the fall was silent breakout rooms. With many of us at home, morale to learn and grow was low. When we were put into breakout rooms in various classes, I found that most of the time, all I saw were black boxes with muted microphones.” </a:t>
            </a:r>
          </a:p>
          <a:p>
            <a:pPr marL="0" indent="0" algn="r">
              <a:buNone/>
            </a:pPr>
            <a:r>
              <a:rPr lang="en-US" dirty="0"/>
              <a:t>First-Year Student, Fall 2020</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Zoom mobile app quick guide - WSU Technology Knowledge Base">
            <a:extLst>
              <a:ext uri="{FF2B5EF4-FFF2-40B4-BE49-F238E27FC236}">
                <a16:creationId xmlns:a16="http://schemas.microsoft.com/office/drawing/2014/main" id="{77A84204-13EB-455D-9913-38FC22D193A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900" r="7697" b="1"/>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65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s://photos-3.dropbox.com/t/2/AABi5idL518YrbSj29LHS6f14w0x71AMwfX6UmhiUQ0Ptg/12/3045428/jpeg/32x32/1/1467781200/0/2/AdobeStock_111476853.jpeg/EMfYqAIYz_IwIAIoAg/Ric7_efdV-E9bC2pDfPf4SWGay-uuz6XUzcOdMN2d3w%2C9ziEeimSTEj_Rt7b7euCsNIZ_31nO_RmB3kJDRkBYsg?size_mode=3&amp;size=800x600&amp;dl=0">
            <a:extLst>
              <a:ext uri="{FF2B5EF4-FFF2-40B4-BE49-F238E27FC236}">
                <a16:creationId xmlns:a16="http://schemas.microsoft.com/office/drawing/2014/main" id="{E0C69131-A42F-4D12-9B1A-56C82499831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3333" r="9091" b="58"/>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Title 1">
            <a:extLst>
              <a:ext uri="{FF2B5EF4-FFF2-40B4-BE49-F238E27FC236}">
                <a16:creationId xmlns:a16="http://schemas.microsoft.com/office/drawing/2014/main" id="{1D510683-FA67-4E3F-8B0F-7A3E87BBEE61}"/>
              </a:ext>
            </a:extLst>
          </p:cNvPr>
          <p:cNvSpPr>
            <a:spLocks noGrp="1"/>
          </p:cNvSpPr>
          <p:nvPr>
            <p:ph type="title"/>
          </p:nvPr>
        </p:nvSpPr>
        <p:spPr>
          <a:xfrm>
            <a:off x="594805" y="640263"/>
            <a:ext cx="3759240" cy="1344975"/>
          </a:xfrm>
        </p:spPr>
        <p:txBody>
          <a:bodyPr vert="horz" lIns="91440" tIns="45720" rIns="91440" bIns="45720" rtlCol="0" anchor="ctr">
            <a:normAutofit fontScale="90000"/>
          </a:bodyPr>
          <a:lstStyle/>
          <a:p>
            <a:r>
              <a:rPr lang="en-US" sz="4000" dirty="0"/>
              <a:t>Humanizing</a:t>
            </a:r>
            <a:br>
              <a:rPr lang="en-US" sz="4000" dirty="0"/>
            </a:br>
            <a:r>
              <a:rPr lang="en-US" sz="4000" dirty="0"/>
              <a:t>Online Teaching</a:t>
            </a:r>
          </a:p>
        </p:txBody>
      </p:sp>
      <p:sp>
        <p:nvSpPr>
          <p:cNvPr id="3" name="Content Placeholder 2">
            <a:extLst>
              <a:ext uri="{FF2B5EF4-FFF2-40B4-BE49-F238E27FC236}">
                <a16:creationId xmlns:a16="http://schemas.microsoft.com/office/drawing/2014/main" id="{DEC224C2-7D0E-4BBE-AB82-BE4D88F7EB82}"/>
              </a:ext>
            </a:extLst>
          </p:cNvPr>
          <p:cNvSpPr>
            <a:spLocks noGrp="1"/>
          </p:cNvSpPr>
          <p:nvPr>
            <p:ph sz="half" idx="1"/>
          </p:nvPr>
        </p:nvSpPr>
        <p:spPr>
          <a:xfrm>
            <a:off x="594110" y="2121763"/>
            <a:ext cx="3764826" cy="3773010"/>
          </a:xfrm>
        </p:spPr>
        <p:txBody>
          <a:bodyPr vert="horz" lIns="91440" tIns="45720" rIns="91440" bIns="45720" rtlCol="0">
            <a:normAutofit/>
          </a:bodyPr>
          <a:lstStyle/>
          <a:p>
            <a:pPr marL="0" indent="0">
              <a:buNone/>
            </a:pPr>
            <a:r>
              <a:rPr lang="en-US" dirty="0"/>
              <a:t>“When teaching online, each name on the screen must be recognized as a real human with a story. Faculty who teach online need to understand how and why to unveil these stories, to design a course that values and celebrates students’ unique experiences, and to facilitate assignments that invite students to share.” </a:t>
            </a:r>
          </a:p>
          <a:p>
            <a:pPr marL="0" indent="0" algn="r">
              <a:buNone/>
            </a:pPr>
            <a:r>
              <a:rPr lang="en-US" sz="1800" dirty="0" err="1"/>
              <a:t>Pacansky</a:t>
            </a:r>
            <a:r>
              <a:rPr lang="en-US" sz="1800" dirty="0"/>
              <a:t>-Brock et al</a:t>
            </a:r>
          </a:p>
        </p:txBody>
      </p:sp>
    </p:spTree>
    <p:extLst>
      <p:ext uri="{BB962C8B-B14F-4D97-AF65-F5344CB8AC3E}">
        <p14:creationId xmlns:p14="http://schemas.microsoft.com/office/powerpoint/2010/main" val="99011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Euphemia"/>
              <a:ea typeface="+mn-ea"/>
              <a:cs typeface="+mn-cs"/>
            </a:endParaRPr>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Title 1">
            <a:extLst>
              <a:ext uri="{FF2B5EF4-FFF2-40B4-BE49-F238E27FC236}">
                <a16:creationId xmlns:a16="http://schemas.microsoft.com/office/drawing/2014/main" id="{53D5A76B-B9F1-41E4-9561-2F3139FB056F}"/>
              </a:ext>
            </a:extLst>
          </p:cNvPr>
          <p:cNvSpPr>
            <a:spLocks noGrp="1"/>
          </p:cNvSpPr>
          <p:nvPr>
            <p:ph type="title" idx="4294967295"/>
          </p:nvPr>
        </p:nvSpPr>
        <p:spPr>
          <a:xfrm>
            <a:off x="1006900" y="1188637"/>
            <a:ext cx="3141430" cy="4480726"/>
          </a:xfrm>
        </p:spPr>
        <p:txBody>
          <a:bodyPr vert="horz" lIns="91440" tIns="45720" rIns="91440" bIns="45720" rtlCol="0" anchor="ctr">
            <a:normAutofit/>
          </a:bodyPr>
          <a:lstStyle/>
          <a:p>
            <a:pPr algn="r"/>
            <a:r>
              <a:rPr lang="en-US" sz="4100" kern="1200" dirty="0">
                <a:solidFill>
                  <a:schemeClr val="tx1"/>
                </a:solidFill>
                <a:latin typeface="+mj-lt"/>
                <a:ea typeface="+mj-ea"/>
                <a:cs typeface="+mj-cs"/>
              </a:rPr>
              <a:t>Valuing Student Assets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E6C162-15A4-417C-B61B-09AA320F15B4}"/>
              </a:ext>
            </a:extLst>
          </p:cNvPr>
          <p:cNvSpPr>
            <a:spLocks noGrp="1"/>
          </p:cNvSpPr>
          <p:nvPr>
            <p:ph idx="4294967295"/>
          </p:nvPr>
        </p:nvSpPr>
        <p:spPr>
          <a:xfrm>
            <a:off x="5138928" y="1338729"/>
            <a:ext cx="4795584" cy="4180542"/>
          </a:xfrm>
        </p:spPr>
        <p:txBody>
          <a:bodyPr vert="horz" lIns="91440" tIns="45720" rIns="91440" bIns="45720" rtlCol="0" anchor="ctr">
            <a:normAutofit/>
          </a:bodyPr>
          <a:lstStyle/>
          <a:p>
            <a:pPr>
              <a:buFont typeface="Arial" panose="020B0604020202020204" pitchFamily="34" charset="0"/>
              <a:buChar char="•"/>
            </a:pPr>
            <a:r>
              <a:rPr lang="en-US" sz="2400" dirty="0"/>
              <a:t>What are your most important values? Can you see how they might connect to this course?</a:t>
            </a:r>
          </a:p>
          <a:p>
            <a:pPr>
              <a:buFont typeface="Arial" panose="020B0604020202020204" pitchFamily="34" charset="0"/>
              <a:buChar char="•"/>
            </a:pPr>
            <a:r>
              <a:rPr lang="en-US" sz="2400" dirty="0"/>
              <a:t>What are your academic strengths? What special skills or knowledge do you bring to our community?</a:t>
            </a:r>
          </a:p>
          <a:p>
            <a:pPr>
              <a:buFont typeface="Arial" panose="020B0604020202020204" pitchFamily="34" charset="0"/>
              <a:buChar char="•"/>
            </a:pPr>
            <a:r>
              <a:rPr lang="en-US" sz="2400" dirty="0"/>
              <a:t>What has helped you succeed in your online courses that you can continue in this course?</a:t>
            </a:r>
          </a:p>
        </p:txBody>
      </p:sp>
    </p:spTree>
    <p:extLst>
      <p:ext uri="{BB962C8B-B14F-4D97-AF65-F5344CB8AC3E}">
        <p14:creationId xmlns:p14="http://schemas.microsoft.com/office/powerpoint/2010/main" val="417608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Euphemia"/>
              <a:ea typeface="+mn-ea"/>
              <a:cs typeface="+mn-cs"/>
            </a:endParaRPr>
          </a:p>
        </p:txBody>
      </p:sp>
      <p:sp>
        <p:nvSpPr>
          <p:cNvPr id="2" name="Title 1">
            <a:extLst>
              <a:ext uri="{FF2B5EF4-FFF2-40B4-BE49-F238E27FC236}">
                <a16:creationId xmlns:a16="http://schemas.microsoft.com/office/drawing/2014/main" id="{A5101AAF-F421-4BD9-812F-296147FBA97D}"/>
              </a:ext>
            </a:extLst>
          </p:cNvPr>
          <p:cNvSpPr>
            <a:spLocks noGrp="1"/>
          </p:cNvSpPr>
          <p:nvPr>
            <p:ph type="title" idx="4294967295"/>
          </p:nvPr>
        </p:nvSpPr>
        <p:spPr>
          <a:xfrm>
            <a:off x="594360" y="637125"/>
            <a:ext cx="3802276" cy="5256371"/>
          </a:xfrm>
        </p:spPr>
        <p:txBody>
          <a:bodyPr vert="horz" lIns="91440" tIns="45720" rIns="91440" bIns="45720" rtlCol="0" anchor="ctr">
            <a:normAutofit/>
          </a:bodyPr>
          <a:lstStyle/>
          <a:p>
            <a:r>
              <a:rPr lang="en-US" sz="4800" kern="1200">
                <a:solidFill>
                  <a:schemeClr val="tx1"/>
                </a:solidFill>
                <a:latin typeface="+mj-lt"/>
                <a:ea typeface="+mj-ea"/>
                <a:cs typeface="+mj-cs"/>
              </a:rPr>
              <a:t>Engaging with Discussion Board Posts</a:t>
            </a:r>
          </a:p>
        </p:txBody>
      </p:sp>
      <p:graphicFrame>
        <p:nvGraphicFramePr>
          <p:cNvPr id="4" name="Content Placeholder 3">
            <a:extLst>
              <a:ext uri="{FF2B5EF4-FFF2-40B4-BE49-F238E27FC236}">
                <a16:creationId xmlns:a16="http://schemas.microsoft.com/office/drawing/2014/main" id="{58447970-6983-4DAC-927B-765C104D2A09}"/>
              </a:ext>
            </a:extLst>
          </p:cNvPr>
          <p:cNvGraphicFramePr>
            <a:graphicFrameLocks noGrp="1"/>
          </p:cNvGraphicFramePr>
          <p:nvPr>
            <p:ph idx="4294967295"/>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22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1571</Words>
  <Application>Microsoft Office PowerPoint</Application>
  <PresentationFormat>Widescreen</PresentationFormat>
  <Paragraphs>146</Paragraphs>
  <Slides>34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Euphemia</vt:lpstr>
      <vt:lpstr>Calibri</vt:lpstr>
      <vt:lpstr>Wingdings</vt:lpstr>
      <vt:lpstr>Arial</vt:lpstr>
      <vt:lpstr>Plantagenet Cherokee</vt:lpstr>
      <vt:lpstr>Academic Literature 16x9</vt:lpstr>
      <vt:lpstr> Small Teaching  From Minor Changes to Major Learning</vt:lpstr>
      <vt:lpstr>The Power of Small Changes</vt:lpstr>
      <vt:lpstr>Pausing for Learning</vt:lpstr>
      <vt:lpstr>Small Teaching Innovations</vt:lpstr>
      <vt:lpstr>community</vt:lpstr>
      <vt:lpstr>Muted Microphones and Silent Breakout Rooms</vt:lpstr>
      <vt:lpstr>Humanizing Online Teaching</vt:lpstr>
      <vt:lpstr>Valuing Student Assets</vt:lpstr>
      <vt:lpstr>Engaging with Discussion Board Posts</vt:lpstr>
      <vt:lpstr>Shape Participation Norms</vt:lpstr>
      <vt:lpstr>Waiting for Your Students</vt:lpstr>
      <vt:lpstr>Mid-Term Evaluations</vt:lpstr>
      <vt:lpstr>Small Teaching: Building Community</vt:lpstr>
      <vt:lpstr>Connecting</vt:lpstr>
      <vt:lpstr>Transfer</vt:lpstr>
      <vt:lpstr>However . . .</vt:lpstr>
      <vt:lpstr>Therefore . . .</vt:lpstr>
      <vt:lpstr>Connection Notebooks</vt:lpstr>
      <vt:lpstr>Connections to Prior Knowledge </vt:lpstr>
      <vt:lpstr>Connections to Audience</vt:lpstr>
      <vt:lpstr>PowerPoint Presentation</vt:lpstr>
      <vt:lpstr>Generating Connection Prompts</vt:lpstr>
      <vt:lpstr>Well-Wrought Learning</vt:lpstr>
      <vt:lpstr>Small Teaching: Connections</vt:lpstr>
      <vt:lpstr>Retrieval </vt:lpstr>
      <vt:lpstr>Knowledge: “The Hidden Power” of Cognition</vt:lpstr>
      <vt:lpstr>The Power of Retrieval Practice</vt:lpstr>
      <vt:lpstr>The Importance of Retrieval Practice</vt:lpstr>
      <vt:lpstr>Retrieval as a Form of Thinking</vt:lpstr>
      <vt:lpstr>Quizzing</vt:lpstr>
      <vt:lpstr>Opening Question</vt:lpstr>
      <vt:lpstr>Faculty Feedback Form</vt:lpstr>
      <vt:lpstr>Small Teaching: Retrieval</vt:lpstr>
      <vt:lpstr>More Information and Resources .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2021-02-02T16:45:26Z</dcterms:created>
  <dcterms:modified xsi:type="dcterms:W3CDTF">2021-02-12T21:03:21Z</dcterms:modified>
</cp:coreProperties>
</file>